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330"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chemeClr val="dk1"/>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4040" cy="68428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FFFFFF"/>
              </a:solidFill>
              <a:latin typeface="Arial"/>
              <a:ea typeface="DejaVu Sans"/>
            </a:endParaRPr>
          </a:p>
        </p:txBody>
      </p:sp>
      <p:sp>
        <p:nvSpPr>
          <p:cNvPr id="11" name="CustomShape 2"/>
          <p:cNvSpPr/>
          <p:nvPr/>
        </p:nvSpPr>
        <p:spPr>
          <a:xfrm>
            <a:off x="11438640" y="6453360"/>
            <a:ext cx="75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fld id="{9C2E8BE5-2E46-4A5E-9C4B-D36082DBA5AE}"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2" name="CustomShape 3"/>
          <p:cNvSpPr/>
          <p:nvPr/>
        </p:nvSpPr>
        <p:spPr>
          <a:xfrm>
            <a:off x="912240" y="1268280"/>
            <a:ext cx="9200880" cy="35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pic>
        <p:nvPicPr>
          <p:cNvPr id="3" name="Picture 19" descr="Logo_TUC_de_RGB"/>
          <p:cNvPicPr/>
          <p:nvPr/>
        </p:nvPicPr>
        <p:blipFill>
          <a:blip r:embed="rId14"/>
          <a:stretch/>
        </p:blipFill>
        <p:spPr>
          <a:xfrm>
            <a:off x="0" y="0"/>
            <a:ext cx="3044880" cy="554760"/>
          </a:xfrm>
          <a:prstGeom prst="rect">
            <a:avLst/>
          </a:prstGeom>
          <a:ln w="0">
            <a:noFill/>
          </a:ln>
        </p:spPr>
      </p:pic>
      <p:pic>
        <p:nvPicPr>
          <p:cNvPr id="4" name="Grafik 2"/>
          <p:cNvPicPr/>
          <p:nvPr/>
        </p:nvPicPr>
        <p:blipFill>
          <a:blip r:embed="rId15"/>
          <a:stretch/>
        </p:blipFill>
        <p:spPr>
          <a:xfrm>
            <a:off x="7430400" y="134640"/>
            <a:ext cx="3690720" cy="506880"/>
          </a:xfrm>
          <a:prstGeom prst="rect">
            <a:avLst/>
          </a:prstGeom>
          <a:ln w="0">
            <a:noFill/>
          </a:ln>
        </p:spPr>
      </p:pic>
      <p:sp>
        <p:nvSpPr>
          <p:cNvPr id="5" name="CustomShape 4"/>
          <p:cNvSpPr/>
          <p:nvPr/>
        </p:nvSpPr>
        <p:spPr>
          <a:xfrm>
            <a:off x="912240" y="1268280"/>
            <a:ext cx="9200880" cy="35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6" name="CustomShape 5"/>
          <p:cNvSpPr/>
          <p:nvPr/>
        </p:nvSpPr>
        <p:spPr>
          <a:xfrm>
            <a:off x="11444760" y="0"/>
            <a:ext cx="734040" cy="68428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FFFFFF"/>
              </a:solidFill>
              <a:latin typeface="Arial"/>
              <a:ea typeface="DejaVu Sans"/>
            </a:endParaRPr>
          </a:p>
        </p:txBody>
      </p:sp>
      <p:sp>
        <p:nvSpPr>
          <p:cNvPr id="7" name="CustomShape 6"/>
          <p:cNvSpPr/>
          <p:nvPr/>
        </p:nvSpPr>
        <p:spPr>
          <a:xfrm>
            <a:off x="0" y="6642720"/>
            <a:ext cx="121770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4040" cy="68428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FFFFFF"/>
              </a:solidFill>
              <a:latin typeface="Arial"/>
              <a:ea typeface="DejaVu Sans"/>
            </a:endParaRPr>
          </a:p>
        </p:txBody>
      </p:sp>
      <p:sp>
        <p:nvSpPr>
          <p:cNvPr id="47" name="CustomShape 2"/>
          <p:cNvSpPr/>
          <p:nvPr/>
        </p:nvSpPr>
        <p:spPr>
          <a:xfrm>
            <a:off x="11438640" y="6453360"/>
            <a:ext cx="75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fld id="{BE77485B-CEAF-4798-B511-85CF86A894ED}"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48" name="CustomShape 3"/>
          <p:cNvSpPr/>
          <p:nvPr/>
        </p:nvSpPr>
        <p:spPr>
          <a:xfrm>
            <a:off x="912240" y="1268280"/>
            <a:ext cx="9200880" cy="35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pic>
        <p:nvPicPr>
          <p:cNvPr id="49" name="Picture 19" descr="Logo_TUC_de_RGB"/>
          <p:cNvPicPr/>
          <p:nvPr/>
        </p:nvPicPr>
        <p:blipFill>
          <a:blip r:embed="rId14"/>
          <a:stretch/>
        </p:blipFill>
        <p:spPr>
          <a:xfrm>
            <a:off x="0" y="0"/>
            <a:ext cx="3044880" cy="554760"/>
          </a:xfrm>
          <a:prstGeom prst="rect">
            <a:avLst/>
          </a:prstGeom>
          <a:ln w="0">
            <a:noFill/>
          </a:ln>
        </p:spPr>
      </p:pic>
      <p:pic>
        <p:nvPicPr>
          <p:cNvPr id="50" name="Grafik 2"/>
          <p:cNvPicPr/>
          <p:nvPr/>
        </p:nvPicPr>
        <p:blipFill>
          <a:blip r:embed="rId15"/>
          <a:stretch/>
        </p:blipFill>
        <p:spPr>
          <a:xfrm>
            <a:off x="7430400" y="134640"/>
            <a:ext cx="3690720" cy="506880"/>
          </a:xfrm>
          <a:prstGeom prst="rect">
            <a:avLst/>
          </a:prstGeom>
          <a:ln w="0">
            <a:noFill/>
          </a:ln>
        </p:spPr>
      </p:pic>
      <p:sp>
        <p:nvSpPr>
          <p:cNvPr id="51" name="CustomShape 4"/>
          <p:cNvSpPr/>
          <p:nvPr/>
        </p:nvSpPr>
        <p:spPr>
          <a:xfrm>
            <a:off x="11444760" y="0"/>
            <a:ext cx="734040" cy="68428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FFFFFF"/>
              </a:solidFill>
              <a:latin typeface="Arial"/>
              <a:ea typeface="DejaVu Sans"/>
            </a:endParaRPr>
          </a:p>
        </p:txBody>
      </p:sp>
      <p:sp>
        <p:nvSpPr>
          <p:cNvPr id="52" name="CustomShape 5"/>
          <p:cNvSpPr/>
          <p:nvPr/>
        </p:nvSpPr>
        <p:spPr>
          <a:xfrm>
            <a:off x="11438640" y="6453360"/>
            <a:ext cx="75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fld id="{36378FBE-E58A-43F9-A1E5-DA4FF0A974C7}"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53" name="CustomShape 6"/>
          <p:cNvSpPr/>
          <p:nvPr/>
        </p:nvSpPr>
        <p:spPr>
          <a:xfrm>
            <a:off x="0" y="6642720"/>
            <a:ext cx="121770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blogs.microsoft.com/blog/2020/01/16/microsoft-will-be-carbon-negative-by-2030/"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www.apple.com/newsroom/2020/07/apple-commits-to-be-100-percent-carbon-neutral-for-its-supply-chain-and-products-by-2030/"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s://www.ifixit.com/tablet-repairability"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www.umweltbundesamt.de/sites/default/files/medien/2666/bilder/dateien/karte_klimaanaloge_zwei_je_klimaraumtyp_1.png"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B5ijPk5_8pM"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creativecommons.org/licenses/by-nc/2.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hyperlink" Target="https://www.geo.fu-berlin.de/en/v/iwm-network/learning_content/environmental-background/basics_climategeography/index.html" TargetMode="External"/><Relationship Id="rId2" Type="http://schemas.openxmlformats.org/officeDocument/2006/relationships/hyperlink" Target="https://www.ipcc.ch/report/ar6/wg2/" TargetMode="External"/><Relationship Id="rId1" Type="http://schemas.openxmlformats.org/officeDocument/2006/relationships/slideLayout" Target="../slideLayouts/slideLayout13.xml"/><Relationship Id="rId5" Type="http://schemas.openxmlformats.org/officeDocument/2006/relationships/hyperlink" Target="https://www.youtube.com/watch?v=-v0XiUQlRLw" TargetMode="External"/><Relationship Id="rId4" Type="http://schemas.openxmlformats.org/officeDocument/2006/relationships/hyperlink" Target="https://www.nasa.gov/mission_pages/noaa-n/climate/climate_weather.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s.surveyplanet.com/w8s33a1m" TargetMode="External"/><Relationship Id="rId2" Type="http://schemas.openxmlformats.org/officeDocument/2006/relationships/hyperlink" Target="https://offset.climateneutralnow.org/footprintcalc" TargetMode="Externa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3960" cy="114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914400">
              <a:lnSpc>
                <a:spcPct val="100000"/>
              </a:lnSpc>
            </a:pPr>
            <a:r>
              <a:rPr lang="en-US" sz="3200" b="1" strike="noStrike" spc="-1">
                <a:solidFill>
                  <a:srgbClr val="008C4F"/>
                </a:solidFill>
                <a:latin typeface="DejaVu Sans"/>
                <a:ea typeface="DejaVu Sans"/>
              </a:rPr>
              <a:t>The Limits to Growth: Sustainability and the Circular Economy</a:t>
            </a:r>
            <a:endParaRPr lang="de-DE" sz="3200" b="0" strike="noStrike" spc="-1">
              <a:solidFill>
                <a:srgbClr val="000000"/>
              </a:solidFill>
              <a:latin typeface="Arial"/>
            </a:endParaRPr>
          </a:p>
        </p:txBody>
      </p:sp>
      <p:sp>
        <p:nvSpPr>
          <p:cNvPr id="93" name="CustomShape 2"/>
          <p:cNvSpPr/>
          <p:nvPr/>
        </p:nvSpPr>
        <p:spPr>
          <a:xfrm>
            <a:off x="527400" y="2852640"/>
            <a:ext cx="10353960" cy="23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479"/>
              </a:spcBef>
              <a:tabLst>
                <a:tab pos="0" algn="l"/>
              </a:tabLst>
            </a:pPr>
            <a:r>
              <a:rPr lang="en-US" sz="2400" b="1" strike="noStrike" spc="-1">
                <a:solidFill>
                  <a:srgbClr val="000000"/>
                </a:solidFill>
                <a:latin typeface="DejaVu Sans"/>
                <a:ea typeface="DejaVu Sans"/>
              </a:rPr>
              <a:t>Lecture 3: Challenges II – Climate Change</a:t>
            </a:r>
            <a:endParaRPr lang="de-DE" sz="2400" b="0" strike="noStrike" spc="-1">
              <a:solidFill>
                <a:srgbClr val="000000"/>
              </a:solidFill>
              <a:latin typeface="Arial"/>
            </a:endParaRPr>
          </a:p>
          <a:p>
            <a:pPr algn="ctr" defTabSz="914400">
              <a:lnSpc>
                <a:spcPct val="100000"/>
              </a:lnSpc>
              <a:spcBef>
                <a:spcPts val="479"/>
              </a:spcBef>
              <a:tabLst>
                <a:tab pos="0" algn="l"/>
              </a:tabLst>
            </a:pPr>
            <a:endParaRPr lang="de-DE" sz="2400" b="0" strike="noStrike" spc="-1">
              <a:solidFill>
                <a:srgbClr val="000000"/>
              </a:solidFill>
              <a:latin typeface="Arial"/>
            </a:endParaRPr>
          </a:p>
          <a:p>
            <a:pPr algn="ctr" defTabSz="914400">
              <a:lnSpc>
                <a:spcPct val="100000"/>
              </a:lnSpc>
              <a:spcBef>
                <a:spcPts val="241"/>
              </a:spcBef>
              <a:tabLst>
                <a:tab pos="0" algn="l"/>
              </a:tabLst>
            </a:pPr>
            <a:endParaRPr lang="de-DE" sz="2400" b="0" strike="noStrike" spc="-1">
              <a:solidFill>
                <a:srgbClr val="000000"/>
              </a:solidFill>
              <a:latin typeface="Arial"/>
            </a:endParaRPr>
          </a:p>
          <a:p>
            <a:pPr algn="ctr" defTabSz="914400">
              <a:lnSpc>
                <a:spcPct val="100000"/>
              </a:lnSpc>
              <a:spcBef>
                <a:spcPts val="241"/>
              </a:spcBef>
              <a:tabLst>
                <a:tab pos="0" algn="l"/>
              </a:tabLst>
            </a:pPr>
            <a:endParaRPr lang="de-DE" sz="2400" b="0" strike="noStrike" spc="-1">
              <a:solidFill>
                <a:srgbClr val="000000"/>
              </a:solidFill>
              <a:latin typeface="Arial"/>
            </a:endParaRPr>
          </a:p>
          <a:p>
            <a:pPr algn="ctr" defTabSz="914400">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de-DE" sz="1600" b="0" strike="noStrike" spc="-1">
              <a:solidFill>
                <a:srgbClr val="000000"/>
              </a:solidFill>
              <a:latin typeface="Arial"/>
            </a:endParaRPr>
          </a:p>
          <a:p>
            <a:pPr algn="ctr" defTabSz="914400">
              <a:lnSpc>
                <a:spcPct val="100000"/>
              </a:lnSpc>
              <a:spcBef>
                <a:spcPts val="320"/>
              </a:spcBef>
              <a:tabLst>
                <a:tab pos="0" algn="l"/>
              </a:tabLst>
            </a:pPr>
            <a:r>
              <a:rPr lang="en-US" sz="1600" b="0" strike="noStrike" spc="-1">
                <a:solidFill>
                  <a:srgbClr val="000000"/>
                </a:solidFill>
                <a:latin typeface="DejaVu Sans"/>
                <a:ea typeface="DejaVu Sans"/>
              </a:rPr>
              <a:t> M.A. Theresa Sommer</a:t>
            </a:r>
            <a:endParaRPr lang="de-DE" sz="1600" b="0" strike="noStrike" spc="-1">
              <a:solidFill>
                <a:srgbClr val="000000"/>
              </a:solidFill>
              <a:latin typeface="Arial"/>
            </a:endParaRPr>
          </a:p>
          <a:p>
            <a:pPr algn="ctr" defTabSz="914400">
              <a:lnSpc>
                <a:spcPct val="100000"/>
              </a:lnSpc>
              <a:spcBef>
                <a:spcPts val="320"/>
              </a:spcBef>
              <a:tabLst>
                <a:tab pos="0" algn="l"/>
              </a:tabLst>
            </a:pPr>
            <a:r>
              <a:rPr lang="en-US" sz="1600" b="0" strike="noStrike" spc="-1">
                <a:solidFill>
                  <a:srgbClr val="000000"/>
                </a:solidFill>
                <a:latin typeface="DejaVu Sans"/>
                <a:ea typeface="DejaVu Sans"/>
              </a:rPr>
              <a:t>M.Sc. Anant Sujatanagarjuna</a:t>
            </a:r>
            <a:endParaRPr lang="de-DE"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18"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climate</a:t>
            </a:r>
            <a:r>
              <a:rPr lang="en-US" sz="1800" b="0" i="1" strike="noStrike" spc="-1">
                <a:solidFill>
                  <a:srgbClr val="000000"/>
                </a:solidFill>
                <a:latin typeface="DejaVu Sans"/>
                <a:ea typeface="DejaVu Sans"/>
              </a:rPr>
              <a:t> is describing the long term (min 30 years) and average weather conditions for a specific region. Examples: maritime climate, cold-dry desert climate, tropical climate.”</a:t>
            </a:r>
            <a:endParaRPr lang="de-DE" sz="1800" b="0" strike="noStrike" spc="-1">
              <a:solidFill>
                <a:srgbClr val="000000"/>
              </a:solidFill>
              <a:latin typeface="Arial"/>
            </a:endParaRPr>
          </a:p>
        </p:txBody>
      </p:sp>
      <p:sp>
        <p:nvSpPr>
          <p:cNvPr id="119"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vs. Weather – Climate</a:t>
            </a:r>
            <a:endParaRPr lang="de-DE" sz="2200" b="0" strike="noStrike" spc="-1">
              <a:solidFill>
                <a:srgbClr val="000000"/>
              </a:solidFill>
              <a:latin typeface="Arial"/>
            </a:endParaRPr>
          </a:p>
        </p:txBody>
      </p:sp>
      <p:sp>
        <p:nvSpPr>
          <p:cNvPr id="120" name="CustomShape 4"/>
          <p:cNvSpPr/>
          <p:nvPr/>
        </p:nvSpPr>
        <p:spPr>
          <a:xfrm>
            <a:off x="263520" y="6492240"/>
            <a:ext cx="107928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21" name="CustomShape 5"/>
          <p:cNvSpPr/>
          <p:nvPr/>
        </p:nvSpPr>
        <p:spPr>
          <a:xfrm>
            <a:off x="360720" y="329184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23"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lang="de-DE" sz="1800" b="0" strike="noStrike" spc="-1">
              <a:solidFill>
                <a:srgbClr val="000000"/>
              </a:solidFill>
              <a:latin typeface="Arial"/>
            </a:endParaRPr>
          </a:p>
        </p:txBody>
      </p:sp>
      <p:sp>
        <p:nvSpPr>
          <p:cNvPr id="124"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vs. Weather – Climate Change</a:t>
            </a:r>
            <a:endParaRPr lang="de-DE" sz="2200" b="0" strike="noStrike" spc="-1">
              <a:solidFill>
                <a:srgbClr val="000000"/>
              </a:solidFill>
              <a:latin typeface="Arial"/>
            </a:endParaRPr>
          </a:p>
        </p:txBody>
      </p:sp>
      <p:sp>
        <p:nvSpPr>
          <p:cNvPr id="125" name="CustomShape 4"/>
          <p:cNvSpPr/>
          <p:nvPr/>
        </p:nvSpPr>
        <p:spPr>
          <a:xfrm>
            <a:off x="360720" y="329184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26" name="CustomShape 5"/>
          <p:cNvSpPr/>
          <p:nvPr/>
        </p:nvSpPr>
        <p:spPr>
          <a:xfrm>
            <a:off x="263520" y="649224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28"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Greenhouse Effect</a:t>
            </a:r>
            <a:endParaRPr lang="de-DE" sz="2200" b="0" strike="noStrike" spc="-1">
              <a:solidFill>
                <a:srgbClr val="000000"/>
              </a:solidFill>
              <a:latin typeface="Arial"/>
            </a:endParaRPr>
          </a:p>
        </p:txBody>
      </p:sp>
      <p:pic>
        <p:nvPicPr>
          <p:cNvPr id="129" name="Grafik 123"/>
          <p:cNvPicPr/>
          <p:nvPr/>
        </p:nvPicPr>
        <p:blipFill>
          <a:blip r:embed="rId2"/>
          <a:stretch/>
        </p:blipFill>
        <p:spPr>
          <a:xfrm>
            <a:off x="1920240" y="1575720"/>
            <a:ext cx="8101800" cy="4908600"/>
          </a:xfrm>
          <a:prstGeom prst="rect">
            <a:avLst/>
          </a:prstGeom>
          <a:ln w="0">
            <a:noFill/>
          </a:ln>
        </p:spPr>
      </p:pic>
      <p:sp>
        <p:nvSpPr>
          <p:cNvPr id="130" name="CustomShape 3"/>
          <p:cNvSpPr/>
          <p:nvPr/>
        </p:nvSpPr>
        <p:spPr>
          <a:xfrm>
            <a:off x="263520" y="6492240"/>
            <a:ext cx="10518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User “A loose necktie” – https://commons.wikimedia.org/wiki/File:Greenhouse-effect-t2.svg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2"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33" name="CustomShape 3"/>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FFFFFF"/>
                </a:solidFill>
                <a:latin typeface="DejaVu Sans"/>
                <a:ea typeface="DejaVu Sans"/>
              </a:rPr>
              <a:t>The term is frequently used interchangeably with the term </a:t>
            </a:r>
            <a:r>
              <a:rPr lang="en-US" sz="1800" b="0" i="1" u="sng" strike="noStrike" spc="-1">
                <a:solidFill>
                  <a:srgbClr val="FFFFFF"/>
                </a:solidFill>
                <a:uFillTx/>
                <a:latin typeface="DejaVu Sans"/>
                <a:ea typeface="DejaVu Sans"/>
              </a:rPr>
              <a:t>climate change</a:t>
            </a:r>
            <a:r>
              <a:rPr lang="en-US" sz="1800" b="0" i="1" strike="noStrike" spc="-1">
                <a:solidFill>
                  <a:srgbClr val="FFFFFF"/>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34"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35" name="CustomShape 5"/>
          <p:cNvSpPr/>
          <p:nvPr/>
        </p:nvSpPr>
        <p:spPr>
          <a:xfrm>
            <a:off x="263520" y="649224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38" name="CustomShape 3"/>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39"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40" name="CustomShape 5"/>
          <p:cNvSpPr/>
          <p:nvPr/>
        </p:nvSpPr>
        <p:spPr>
          <a:xfrm>
            <a:off x="263520" y="649224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2"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43" name="CustomShape 3"/>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44"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45" name="CustomShape 5"/>
          <p:cNvSpPr/>
          <p:nvPr/>
        </p:nvSpPr>
        <p:spPr>
          <a:xfrm>
            <a:off x="263520" y="649224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Warming – Earth Energy Budget</a:t>
            </a:r>
            <a:endParaRPr lang="de-DE" sz="2200" b="0" strike="noStrike" spc="-1">
              <a:solidFill>
                <a:srgbClr val="000000"/>
              </a:solidFill>
              <a:latin typeface="Arial"/>
            </a:endParaRPr>
          </a:p>
        </p:txBody>
      </p:sp>
      <p:pic>
        <p:nvPicPr>
          <p:cNvPr id="148" name="Grafik 142"/>
          <p:cNvPicPr/>
          <p:nvPr/>
        </p:nvPicPr>
        <p:blipFill>
          <a:blip r:embed="rId2"/>
          <a:stretch/>
        </p:blipFill>
        <p:spPr>
          <a:xfrm>
            <a:off x="2709720" y="1554480"/>
            <a:ext cx="6426360" cy="4964040"/>
          </a:xfrm>
          <a:prstGeom prst="rect">
            <a:avLst/>
          </a:prstGeom>
          <a:ln w="0">
            <a:noFill/>
          </a:ln>
        </p:spPr>
      </p:pic>
      <p:sp>
        <p:nvSpPr>
          <p:cNvPr id="149" name="CustomShape 3"/>
          <p:cNvSpPr/>
          <p:nvPr/>
        </p:nvSpPr>
        <p:spPr>
          <a:xfrm>
            <a:off x="9950040" y="911520"/>
            <a:ext cx="509040" cy="4888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50" name="CustomShape 4"/>
          <p:cNvSpPr/>
          <p:nvPr/>
        </p:nvSpPr>
        <p:spPr>
          <a:xfrm>
            <a:off x="263520" y="6492240"/>
            <a:ext cx="105184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NASA – https://commons.wikimedia.org/wiki/File:The-NASA-Earth%27s-Energy-Budget-Poster-Radiant-Energy-System-satellite-infrared-radiation-fluxes.jpg – Public Domain.</a:t>
            </a:r>
            <a:endParaRPr lang="de-DE" sz="9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2"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Warming – Annual Mean Global Temperatures (1850-2018)</a:t>
            </a:r>
            <a:endParaRPr lang="de-DE" sz="2200" b="0" strike="noStrike" spc="-1">
              <a:solidFill>
                <a:srgbClr val="000000"/>
              </a:solidFill>
              <a:latin typeface="Arial"/>
            </a:endParaRPr>
          </a:p>
        </p:txBody>
      </p:sp>
      <p:pic>
        <p:nvPicPr>
          <p:cNvPr id="153" name="Grafik 147"/>
          <p:cNvPicPr/>
          <p:nvPr/>
        </p:nvPicPr>
        <p:blipFill>
          <a:blip r:embed="rId2"/>
          <a:stretch/>
        </p:blipFill>
        <p:spPr>
          <a:xfrm>
            <a:off x="269640" y="1828800"/>
            <a:ext cx="10969560" cy="4106880"/>
          </a:xfrm>
          <a:prstGeom prst="rect">
            <a:avLst/>
          </a:prstGeom>
          <a:ln w="0">
            <a:noFill/>
          </a:ln>
        </p:spPr>
      </p:pic>
      <p:sp>
        <p:nvSpPr>
          <p:cNvPr id="154" name="CustomShape 3"/>
          <p:cNvSpPr/>
          <p:nvPr/>
        </p:nvSpPr>
        <p:spPr>
          <a:xfrm>
            <a:off x="263520" y="6492240"/>
            <a:ext cx="10518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Ed Hawkins – https://commons.wikimedia.org/wiki/File:20181204_Warming_stripes_(global,_WMO,_1850-2018)_-_Climate_Lab_Book_(Ed_Hawkins).png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
        <p:nvSpPr>
          <p:cNvPr id="155" name="CustomShape 4"/>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 stripe = 1 year</a:t>
            </a:r>
            <a:endParaRPr lang="de-DE" sz="18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7"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FFFFFF"/>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5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59" name="CustomShape 4"/>
          <p:cNvSpPr/>
          <p:nvPr/>
        </p:nvSpPr>
        <p:spPr>
          <a:xfrm>
            <a:off x="360720" y="2743200"/>
            <a:ext cx="10787040" cy="23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60" name="CustomShape 5"/>
          <p:cNvSpPr/>
          <p:nvPr/>
        </p:nvSpPr>
        <p:spPr>
          <a:xfrm>
            <a:off x="263520" y="6126480"/>
            <a:ext cx="1079280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2"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6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64" name="CustomShape 4"/>
          <p:cNvSpPr/>
          <p:nvPr/>
        </p:nvSpPr>
        <p:spPr>
          <a:xfrm>
            <a:off x="360720" y="2743200"/>
            <a:ext cx="10787040" cy="23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65" name="CustomShape 5"/>
          <p:cNvSpPr/>
          <p:nvPr/>
        </p:nvSpPr>
        <p:spPr>
          <a:xfrm>
            <a:off x="263520" y="6126480"/>
            <a:ext cx="1079280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880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License</a:t>
            </a:r>
            <a:endParaRPr lang="de-DE" sz="2400" b="0" strike="noStrike" spc="-1">
              <a:solidFill>
                <a:srgbClr val="000000"/>
              </a:solidFill>
              <a:latin typeface="Arial"/>
            </a:endParaRPr>
          </a:p>
        </p:txBody>
      </p:sp>
      <p:sp>
        <p:nvSpPr>
          <p:cNvPr id="95" name="CustomShape 2"/>
          <p:cNvSpPr/>
          <p:nvPr/>
        </p:nvSpPr>
        <p:spPr>
          <a:xfrm>
            <a:off x="335520" y="1268280"/>
            <a:ext cx="10738800" cy="50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GHG Emissions – Cumulative CO2 Emissions (1850 – 2021) </a:t>
            </a:r>
            <a:endParaRPr lang="de-DE" sz="2200" b="0" strike="noStrike" spc="-1">
              <a:solidFill>
                <a:srgbClr val="000000"/>
              </a:solidFill>
              <a:latin typeface="Arial"/>
            </a:endParaRPr>
          </a:p>
        </p:txBody>
      </p:sp>
      <p:sp>
        <p:nvSpPr>
          <p:cNvPr id="168" name="CustomShape 3"/>
          <p:cNvSpPr/>
          <p:nvPr/>
        </p:nvSpPr>
        <p:spPr>
          <a:xfrm>
            <a:off x="263520" y="6492240"/>
            <a:ext cx="10518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RCraig09 – https://commons.wikimedia.org/wiki/File:20211026_Cumulative_carbon_dioxide_CO2_emissions_by_country_-_bar_chart.svg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69" name="Grafik 163"/>
          <p:cNvPicPr/>
          <p:nvPr/>
        </p:nvPicPr>
        <p:blipFill>
          <a:blip r:embed="rId3"/>
          <a:stretch/>
        </p:blipFill>
        <p:spPr>
          <a:xfrm>
            <a:off x="1645920" y="1720800"/>
            <a:ext cx="8313480" cy="467280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1"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GHG Emissions – CO2 Emissions per Capita (2019)</a:t>
            </a:r>
            <a:endParaRPr lang="de-DE" sz="2200" b="0" strike="noStrike" spc="-1">
              <a:solidFill>
                <a:srgbClr val="000000"/>
              </a:solidFill>
              <a:latin typeface="Arial"/>
            </a:endParaRPr>
          </a:p>
        </p:txBody>
      </p:sp>
      <p:sp>
        <p:nvSpPr>
          <p:cNvPr id="172" name="CustomShape 3"/>
          <p:cNvSpPr/>
          <p:nvPr/>
        </p:nvSpPr>
        <p:spPr>
          <a:xfrm>
            <a:off x="263520" y="6492240"/>
            <a:ext cx="10518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Tom.Schulz – https://commons.wikimedia.org/wiki/File:2019_Worldwide_CO2_Emissions_(by_region,_per_capita),_variwide_chart.png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73" name="Grafik 167"/>
          <p:cNvPicPr/>
          <p:nvPr/>
        </p:nvPicPr>
        <p:blipFill>
          <a:blip r:embed="rId3"/>
          <a:stretch/>
        </p:blipFill>
        <p:spPr>
          <a:xfrm>
            <a:off x="1920240" y="1681920"/>
            <a:ext cx="7216200" cy="480276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5"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GHG Emissions – CO2 Concentration over the last 800,000 Years</a:t>
            </a:r>
            <a:endParaRPr lang="de-DE" sz="2200" b="0" strike="noStrike" spc="-1">
              <a:solidFill>
                <a:srgbClr val="000000"/>
              </a:solidFill>
              <a:latin typeface="Arial"/>
            </a:endParaRPr>
          </a:p>
        </p:txBody>
      </p:sp>
      <p:sp>
        <p:nvSpPr>
          <p:cNvPr id="176" name="CustomShape 3"/>
          <p:cNvSpPr/>
          <p:nvPr/>
        </p:nvSpPr>
        <p:spPr>
          <a:xfrm>
            <a:off x="263520" y="6492240"/>
            <a:ext cx="10518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Femke Nijsse – https://commons.wikimedia.org/wiki/File:Carbon_Dioxide_800kyr.svg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77" name="Grafik 171"/>
          <p:cNvPicPr/>
          <p:nvPr/>
        </p:nvPicPr>
        <p:blipFill>
          <a:blip r:embed="rId3"/>
          <a:stretch/>
        </p:blipFill>
        <p:spPr>
          <a:xfrm>
            <a:off x="2193840" y="1643400"/>
            <a:ext cx="7125480" cy="480996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9"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lang="de-DE" sz="1800" b="0" strike="noStrike" spc="-1">
              <a:solidFill>
                <a:srgbClr val="000000"/>
              </a:solidFill>
              <a:latin typeface="Arial"/>
            </a:endParaRPr>
          </a:p>
        </p:txBody>
      </p:sp>
      <p:sp>
        <p:nvSpPr>
          <p:cNvPr id="18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Feedback (Effects)</a:t>
            </a:r>
            <a:endParaRPr lang="de-DE" sz="2200" b="0" strike="noStrike" spc="-1">
              <a:solidFill>
                <a:srgbClr val="000000"/>
              </a:solidFill>
              <a:latin typeface="Arial"/>
            </a:endParaRPr>
          </a:p>
        </p:txBody>
      </p:sp>
      <p:sp>
        <p:nvSpPr>
          <p:cNvPr id="181"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82" name="CustomShape 5"/>
          <p:cNvSpPr/>
          <p:nvPr/>
        </p:nvSpPr>
        <p:spPr>
          <a:xfrm>
            <a:off x="263520" y="649224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DejaVu Sans"/>
                <a:ea typeface="Roboto"/>
              </a:rPr>
              <a:t>NASA</a:t>
            </a:r>
            <a:r>
              <a:rPr lang="de-DE" sz="900" b="0" strike="noStrike" spc="-1">
                <a:solidFill>
                  <a:srgbClr val="A6A6A6"/>
                </a:solidFill>
                <a:latin typeface="DejaVu Sans"/>
                <a:ea typeface="Roboto"/>
              </a:rPr>
              <a:t> – https://climate.nasa.gov/nasa_science/science/</a:t>
            </a:r>
            <a:endParaRPr lang="de-DE" sz="9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4"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Ice-Albedo effect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
        <p:nvSpPr>
          <p:cNvPr id="185"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pic>
        <p:nvPicPr>
          <p:cNvPr id="186" name="Grafik 180"/>
          <p:cNvPicPr/>
          <p:nvPr/>
        </p:nvPicPr>
        <p:blipFill>
          <a:blip r:embed="rId2"/>
          <a:stretch/>
        </p:blipFill>
        <p:spPr>
          <a:xfrm>
            <a:off x="7218000" y="2194560"/>
            <a:ext cx="3568680" cy="2376000"/>
          </a:xfrm>
          <a:prstGeom prst="rect">
            <a:avLst/>
          </a:prstGeom>
          <a:ln w="0">
            <a:noFill/>
          </a:ln>
        </p:spPr>
      </p:pic>
      <p:sp>
        <p:nvSpPr>
          <p:cNvPr id="187" name="CustomShape 4"/>
          <p:cNvSpPr/>
          <p:nvPr/>
        </p:nvSpPr>
        <p:spPr>
          <a:xfrm>
            <a:off x="274320" y="6492240"/>
            <a:ext cx="77738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Bruce Detorres – https://www.flickr.com/photos/brucedetorres/49352689768 – Public Domain.</a:t>
            </a:r>
            <a:endParaRPr lang="de-DE" sz="9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9"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
        <p:nvSpPr>
          <p:cNvPr id="19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191" name="CustomShape 4"/>
          <p:cNvSpPr/>
          <p:nvPr/>
        </p:nvSpPr>
        <p:spPr>
          <a:xfrm>
            <a:off x="1188720" y="5029200"/>
            <a:ext cx="4568760" cy="5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93"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
        <p:nvSpPr>
          <p:cNvPr id="194"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195" name="CustomShape 4"/>
          <p:cNvSpPr/>
          <p:nvPr/>
        </p:nvSpPr>
        <p:spPr>
          <a:xfrm>
            <a:off x="8138160" y="1280160"/>
            <a:ext cx="1734120" cy="164268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en-US" sz="1800" b="0" strike="noStrike" spc="-1">
                <a:solidFill>
                  <a:srgbClr val="FFFFFF"/>
                </a:solidFill>
                <a:latin typeface="Arial"/>
                <a:ea typeface="DejaVu Sans"/>
              </a:rPr>
              <a:t>Melting ice</a:t>
            </a:r>
            <a:endParaRPr lang="de-DE" sz="1800" b="0" strike="noStrike" spc="-1">
              <a:solidFill>
                <a:srgbClr val="000000"/>
              </a:solidFill>
              <a:latin typeface="Arial"/>
            </a:endParaRPr>
          </a:p>
        </p:txBody>
      </p:sp>
      <p:sp>
        <p:nvSpPr>
          <p:cNvPr id="196" name="CustomShape 5"/>
          <p:cNvSpPr/>
          <p:nvPr/>
        </p:nvSpPr>
        <p:spPr>
          <a:xfrm>
            <a:off x="6583680" y="3566160"/>
            <a:ext cx="1734120" cy="164268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en-US" sz="1800" b="0" strike="noStrike" spc="-1">
                <a:solidFill>
                  <a:srgbClr val="FFFFFF"/>
                </a:solidFill>
                <a:latin typeface="Arial"/>
                <a:ea typeface="DejaVu Sans"/>
              </a:rPr>
              <a:t>Increase in </a:t>
            </a:r>
            <a:endParaRPr lang="de-DE" sz="1800" b="0" strike="noStrike" spc="-1">
              <a:solidFill>
                <a:srgbClr val="000000"/>
              </a:solidFill>
              <a:latin typeface="Arial"/>
            </a:endParaRPr>
          </a:p>
          <a:p>
            <a:pPr algn="ctr" defTabSz="914400">
              <a:lnSpc>
                <a:spcPct val="100000"/>
              </a:lnSpc>
            </a:pPr>
            <a:r>
              <a:rPr lang="en-US" sz="1800" b="0" strike="noStrike" spc="-1">
                <a:solidFill>
                  <a:srgbClr val="FFFFFF"/>
                </a:solidFill>
                <a:latin typeface="Arial"/>
                <a:ea typeface="DejaVu Sans"/>
              </a:rPr>
              <a:t>absorbed solar</a:t>
            </a:r>
            <a:endParaRPr lang="de-DE" sz="1800" b="0" strike="noStrike" spc="-1">
              <a:solidFill>
                <a:srgbClr val="000000"/>
              </a:solidFill>
              <a:latin typeface="Arial"/>
            </a:endParaRPr>
          </a:p>
          <a:p>
            <a:pPr algn="ctr" defTabSz="914400">
              <a:lnSpc>
                <a:spcPct val="100000"/>
              </a:lnSpc>
            </a:pPr>
            <a:r>
              <a:rPr lang="en-US" sz="1800" b="0" strike="noStrike" spc="-1">
                <a:solidFill>
                  <a:srgbClr val="FFFFFF"/>
                </a:solidFill>
                <a:latin typeface="Arial"/>
                <a:ea typeface="DejaVu Sans"/>
              </a:rPr>
              <a:t>radiation</a:t>
            </a:r>
            <a:endParaRPr lang="de-DE" sz="1800" b="0" strike="noStrike" spc="-1">
              <a:solidFill>
                <a:srgbClr val="000000"/>
              </a:solidFill>
              <a:latin typeface="Arial"/>
            </a:endParaRPr>
          </a:p>
        </p:txBody>
      </p:sp>
      <p:sp>
        <p:nvSpPr>
          <p:cNvPr id="197" name="CustomShape 6"/>
          <p:cNvSpPr/>
          <p:nvPr/>
        </p:nvSpPr>
        <p:spPr>
          <a:xfrm>
            <a:off x="9601200" y="3566160"/>
            <a:ext cx="1734120" cy="164268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en-US" sz="1800" b="0" strike="noStrike" spc="-1">
                <a:solidFill>
                  <a:srgbClr val="FFFFFF"/>
                </a:solidFill>
                <a:latin typeface="Arial"/>
                <a:ea typeface="DejaVu Sans"/>
              </a:rPr>
              <a:t>Lower Albedo</a:t>
            </a:r>
            <a:endParaRPr lang="de-DE" sz="1800" b="0" strike="noStrike" spc="-1">
              <a:solidFill>
                <a:srgbClr val="000000"/>
              </a:solidFill>
              <a:latin typeface="Arial"/>
            </a:endParaRPr>
          </a:p>
        </p:txBody>
      </p:sp>
      <p:sp>
        <p:nvSpPr>
          <p:cNvPr id="198" name="CustomShape 7"/>
          <p:cNvSpPr/>
          <p:nvPr/>
        </p:nvSpPr>
        <p:spPr>
          <a:xfrm rot="18335400">
            <a:off x="7873560" y="3143160"/>
            <a:ext cx="718200" cy="362520"/>
          </a:xfrm>
          <a:custGeom>
            <a:avLst/>
            <a:gdLst>
              <a:gd name="textAreaLeft" fmla="*/ 0 w 718200"/>
              <a:gd name="textAreaRight" fmla="*/ 719640 w 718200"/>
              <a:gd name="textAreaTop" fmla="*/ 0 h 362520"/>
              <a:gd name="textAreaBottom" fmla="*/ 363960 h 362520"/>
            </a:gdLst>
            <a:ahLst/>
            <a:cxn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99" name="CustomShape 8"/>
          <p:cNvSpPr/>
          <p:nvPr/>
        </p:nvSpPr>
        <p:spPr>
          <a:xfrm rot="13432800">
            <a:off x="9534600" y="3038040"/>
            <a:ext cx="725400" cy="362520"/>
          </a:xfrm>
          <a:custGeom>
            <a:avLst/>
            <a:gdLst>
              <a:gd name="textAreaLeft" fmla="*/ 0 w 725400"/>
              <a:gd name="textAreaRight" fmla="*/ 726840 w 725400"/>
              <a:gd name="textAreaTop" fmla="*/ 0 h 362520"/>
              <a:gd name="textAreaBottom" fmla="*/ 363960 h 362520"/>
            </a:gdLst>
            <a:ahLst/>
            <a:cxn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00" name="CustomShape 9"/>
          <p:cNvSpPr/>
          <p:nvPr/>
        </p:nvSpPr>
        <p:spPr>
          <a:xfrm rot="12000">
            <a:off x="8595720" y="4190400"/>
            <a:ext cx="733680" cy="362520"/>
          </a:xfrm>
          <a:custGeom>
            <a:avLst/>
            <a:gdLst>
              <a:gd name="textAreaLeft" fmla="*/ 0 w 733680"/>
              <a:gd name="textAreaRight" fmla="*/ 735120 w 733680"/>
              <a:gd name="textAreaTop" fmla="*/ 0 h 362520"/>
              <a:gd name="textAreaBottom" fmla="*/ 363960 h 362520"/>
            </a:gdLst>
            <a:ahLst/>
            <a:cxn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01" name="CustomShape 10"/>
          <p:cNvSpPr/>
          <p:nvPr/>
        </p:nvSpPr>
        <p:spPr>
          <a:xfrm>
            <a:off x="1188720" y="5029200"/>
            <a:ext cx="4568760" cy="5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3"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
        <p:nvSpPr>
          <p:cNvPr id="204"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6"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
        <p:nvSpPr>
          <p:cNvPr id="207"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9"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p:txBody>
      </p:sp>
      <p:sp>
        <p:nvSpPr>
          <p:cNvPr id="21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52"/>
          <p:cNvSpPr/>
          <p:nvPr/>
        </p:nvSpPr>
        <p:spPr>
          <a:xfrm>
            <a:off x="335520" y="4406760"/>
            <a:ext cx="10736640" cy="13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3000" b="1" strike="noStrike" cap="all" spc="-1">
                <a:solidFill>
                  <a:srgbClr val="008C4F"/>
                </a:solidFill>
                <a:latin typeface="Arial Unicode MS"/>
                <a:ea typeface="DejaVu Sans"/>
              </a:rPr>
              <a:t>E01 – Waste Produced in a Week</a:t>
            </a:r>
            <a:endParaRPr lang="de-DE" sz="3000" b="0" strike="noStrike" spc="-1">
              <a:solidFill>
                <a:srgbClr val="000000"/>
              </a:solidFill>
              <a:latin typeface="Arial"/>
            </a:endParaRPr>
          </a:p>
        </p:txBody>
      </p:sp>
      <p:sp>
        <p:nvSpPr>
          <p:cNvPr id="97" name="CustomShape 53"/>
          <p:cNvSpPr/>
          <p:nvPr/>
        </p:nvSpPr>
        <p:spPr>
          <a:xfrm>
            <a:off x="335520" y="2906640"/>
            <a:ext cx="10736640" cy="14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2"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defTabSz="914400">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carbon footprint</a:t>
            </a:r>
            <a:r>
              <a:rPr lang="en-US" sz="1800" b="0" i="1" strike="noStrike" spc="-1">
                <a:solidFill>
                  <a:srgbClr val="000000"/>
                </a:solidFill>
                <a:latin typeface="DejaVu Sans"/>
                <a:ea typeface="DejaVu Sans"/>
              </a:rPr>
              <a:t> is a measure of the exclusive total amount of carbon dioxide</a:t>
            </a:r>
            <a:endParaRPr lang="de-DE" sz="1800" b="0" strike="noStrike" spc="-1">
              <a:solidFill>
                <a:srgbClr val="000000"/>
              </a:solidFill>
              <a:latin typeface="Arial"/>
            </a:endParaRPr>
          </a:p>
          <a:p>
            <a:pPr marL="360" algn="ctr" defTabSz="914400">
              <a:lnSpc>
                <a:spcPct val="100000"/>
              </a:lnSpc>
              <a:spcBef>
                <a:spcPts val="360"/>
              </a:spcBef>
            </a:pPr>
            <a:r>
              <a:rPr lang="en-US" sz="1800" b="0" i="1" strike="noStrike" spc="-1">
                <a:solidFill>
                  <a:srgbClr val="000000"/>
                </a:solidFill>
                <a:latin typeface="DejaVu Sans"/>
                <a:ea typeface="DejaVu Sans"/>
              </a:rPr>
              <a:t>emissions that is directly and indirectly caused by an activity or is accumulated over the life stages of a product.</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p:txBody>
      </p:sp>
      <p:sp>
        <p:nvSpPr>
          <p:cNvPr id="21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a:t>
            </a:r>
            <a:endParaRPr lang="de-DE" sz="2200" b="0" strike="noStrike" spc="-1">
              <a:solidFill>
                <a:srgbClr val="000000"/>
              </a:solidFill>
              <a:latin typeface="Arial"/>
            </a:endParaRPr>
          </a:p>
        </p:txBody>
      </p:sp>
      <p:sp>
        <p:nvSpPr>
          <p:cNvPr id="214" name="CustomShape 4"/>
          <p:cNvSpPr/>
          <p:nvPr/>
        </p:nvSpPr>
        <p:spPr>
          <a:xfrm>
            <a:off x="335520" y="310896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15" name="CustomShape 5"/>
          <p:cNvSpPr/>
          <p:nvPr/>
        </p:nvSpPr>
        <p:spPr>
          <a:xfrm>
            <a:off x="270720" y="632268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DejaVu Sans"/>
                <a:ea typeface="Roboto"/>
              </a:rPr>
              <a:t>T. Wiedmann, J. Minx. (2008). </a:t>
            </a:r>
            <a:r>
              <a:rPr lang="en-US" sz="900" b="0" i="1" strike="noStrike" spc="-1">
                <a:solidFill>
                  <a:srgbClr val="A6A6A6"/>
                </a:solidFill>
                <a:latin typeface="DejaVu Sans"/>
                <a:ea typeface="Roboto"/>
              </a:rPr>
              <a:t>A definition of ‘carbon footprint’, Ecological Economics Research Trends</a:t>
            </a:r>
            <a:r>
              <a:rPr lang="en-US" sz="900" b="0" strike="noStrike" spc="-1">
                <a:solidFill>
                  <a:srgbClr val="A6A6A6"/>
                </a:solidFill>
                <a:latin typeface="DejaVu Sans"/>
                <a:ea typeface="Roboto"/>
              </a:rPr>
              <a:t>.</a:t>
            </a:r>
            <a:endParaRPr lang="de-DE" sz="9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9"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defTabSz="914400">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first step to reducing your emissions is to know where you stand. Find out your #carbonfootprint with our new calculator &amp; share your pledge today!</a:t>
            </a:r>
            <a:r>
              <a:rPr lang="en-US" sz="1800" b="0" strike="noStrike" spc="-1">
                <a:solidFill>
                  <a:srgbClr val="000000"/>
                </a:solidFill>
                <a:latin typeface="DejaVu Sans"/>
                <a:ea typeface="DejaVu Sans"/>
              </a:rPr>
              <a:t>” - BP (British Petroleum)</a:t>
            </a:r>
            <a:endParaRPr lang="de-DE" sz="1800" b="0" strike="noStrike" spc="-1">
              <a:solidFill>
                <a:srgbClr val="000000"/>
              </a:solidFill>
              <a:latin typeface="Arial"/>
            </a:endParaRPr>
          </a:p>
        </p:txBody>
      </p:sp>
      <p:sp>
        <p:nvSpPr>
          <p:cNvPr id="22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22" name="CustomShape 2"/>
          <p:cNvSpPr/>
          <p:nvPr/>
        </p:nvSpPr>
        <p:spPr>
          <a:xfrm>
            <a:off x="336240" y="1600920"/>
            <a:ext cx="10855800" cy="38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defTabSz="914400">
              <a:lnSpc>
                <a:spcPct val="100000"/>
              </a:lnSpc>
            </a:pPr>
            <a:endParaRPr lang="de-DE" sz="2000" b="0" strike="noStrike" spc="-1">
              <a:solidFill>
                <a:srgbClr val="000000"/>
              </a:solidFill>
              <a:latin typeface="Arial"/>
            </a:endParaRPr>
          </a:p>
        </p:txBody>
      </p:sp>
      <p:sp>
        <p:nvSpPr>
          <p:cNvPr id="223" name="CustomShape 3"/>
          <p:cNvSpPr/>
          <p:nvPr/>
        </p:nvSpPr>
        <p:spPr>
          <a:xfrm>
            <a:off x="270720" y="632268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24"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26" name="CustomShape 2"/>
          <p:cNvSpPr/>
          <p:nvPr/>
        </p:nvSpPr>
        <p:spPr>
          <a:xfrm>
            <a:off x="336240" y="1600920"/>
            <a:ext cx="10855800" cy="38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defTabSz="914400">
              <a:lnSpc>
                <a:spcPct val="100000"/>
              </a:lnSpc>
            </a:pPr>
            <a:endParaRPr lang="de-DE" sz="2000" b="0" strike="noStrike" spc="-1">
              <a:solidFill>
                <a:srgbClr val="000000"/>
              </a:solidFill>
              <a:latin typeface="Arial"/>
            </a:endParaRPr>
          </a:p>
        </p:txBody>
      </p:sp>
      <p:sp>
        <p:nvSpPr>
          <p:cNvPr id="227" name="CustomShape 3"/>
          <p:cNvSpPr/>
          <p:nvPr/>
        </p:nvSpPr>
        <p:spPr>
          <a:xfrm>
            <a:off x="270720" y="632268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28" name="CustomShape 4"/>
          <p:cNvSpPr/>
          <p:nvPr/>
        </p:nvSpPr>
        <p:spPr>
          <a:xfrm>
            <a:off x="3566160" y="3017520"/>
            <a:ext cx="5022360" cy="273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29" name="CustomShape 5"/>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1" name="CustomShape 2"/>
          <p:cNvSpPr/>
          <p:nvPr/>
        </p:nvSpPr>
        <p:spPr>
          <a:xfrm>
            <a:off x="336240" y="1600920"/>
            <a:ext cx="10855800" cy="38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defTabSz="914400">
              <a:lnSpc>
                <a:spcPct val="100000"/>
              </a:lnSpc>
            </a:pPr>
            <a:endParaRPr lang="de-DE" sz="2000" b="0" strike="noStrike" spc="-1">
              <a:solidFill>
                <a:srgbClr val="000000"/>
              </a:solidFill>
              <a:latin typeface="Arial"/>
            </a:endParaRPr>
          </a:p>
        </p:txBody>
      </p:sp>
      <p:sp>
        <p:nvSpPr>
          <p:cNvPr id="232" name="CustomShape 3"/>
          <p:cNvSpPr/>
          <p:nvPr/>
        </p:nvSpPr>
        <p:spPr>
          <a:xfrm>
            <a:off x="270720" y="6322680"/>
            <a:ext cx="10792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33" name="CustomShape 4"/>
          <p:cNvSpPr/>
          <p:nvPr/>
        </p:nvSpPr>
        <p:spPr>
          <a:xfrm>
            <a:off x="3566160" y="3017520"/>
            <a:ext cx="5022360" cy="273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defTabSz="91440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34" name="CustomShape 5"/>
          <p:cNvSpPr/>
          <p:nvPr/>
        </p:nvSpPr>
        <p:spPr>
          <a:xfrm>
            <a:off x="2743200" y="5760720"/>
            <a:ext cx="5388120" cy="85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en-US" sz="1400" b="0" u="sng" strike="noStrike" spc="-1">
                <a:solidFill>
                  <a:srgbClr val="000000"/>
                </a:solidFill>
                <a:uFillTx/>
                <a:latin typeface="DejaVu Sans"/>
                <a:ea typeface="DejaVu Sans"/>
              </a:rPr>
              <a:t>Blaming individuals and denying any responsibility → great strategy!</a:t>
            </a:r>
            <a:endParaRPr lang="de-DE" sz="1400" b="0" strike="noStrike" spc="-1">
              <a:solidFill>
                <a:srgbClr val="000000"/>
              </a:solidFill>
              <a:latin typeface="Arial"/>
            </a:endParaRPr>
          </a:p>
        </p:txBody>
      </p:sp>
      <p:sp>
        <p:nvSpPr>
          <p:cNvPr id="235" name="CustomShape 6"/>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56"/>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37" name="CustomShape 15"/>
          <p:cNvSpPr/>
          <p:nvPr/>
        </p:nvSpPr>
        <p:spPr>
          <a:xfrm>
            <a:off x="865440" y="2859120"/>
            <a:ext cx="991692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defTabSz="914400">
              <a:lnSpc>
                <a:spcPct val="100000"/>
              </a:lnSpc>
              <a:spcBef>
                <a:spcPts val="360"/>
              </a:spcBef>
            </a:pPr>
            <a:r>
              <a:rPr lang="en-US" sz="2800" b="1" strike="noStrike" spc="-1">
                <a:solidFill>
                  <a:srgbClr val="000000"/>
                </a:solidFill>
                <a:latin typeface="DejaVu Sans"/>
                <a:ea typeface="DejaVu Sans"/>
              </a:rPr>
              <a:t>So we just reduce our CO2 footprint and we are good?</a:t>
            </a:r>
            <a:endParaRPr lang="de-DE" sz="2800" b="0" strike="noStrike" spc="-1">
              <a:solidFill>
                <a:srgbClr val="000000"/>
              </a:solidFill>
              <a:latin typeface="Arial"/>
            </a:endParaRPr>
          </a:p>
        </p:txBody>
      </p:sp>
      <p:sp>
        <p:nvSpPr>
          <p:cNvPr id="238" name="CustomShape 16"/>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59"/>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40" name="CustomShape 17"/>
          <p:cNvSpPr/>
          <p:nvPr/>
        </p:nvSpPr>
        <p:spPr>
          <a:xfrm>
            <a:off x="263520" y="6411600"/>
            <a:ext cx="64656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900" b="0" u="sng" strike="noStrike" spc="-1">
                <a:solidFill>
                  <a:srgbClr val="0000FF"/>
                </a:solidFill>
                <a:uFillTx/>
                <a:latin typeface="Roboto"/>
                <a:ea typeface="Roboto"/>
                <a:hlinkClick r:id="rId2"/>
              </a:rPr>
              <a:t>https://blogs.microsoft.com/blog/2020/01/16/microsoft-will-be-carbon-negative-by-2030/</a:t>
            </a:r>
            <a:endParaRPr lang="de-DE" sz="900" b="0" strike="noStrike" spc="-1">
              <a:solidFill>
                <a:srgbClr val="000000"/>
              </a:solidFill>
              <a:latin typeface="Arial"/>
            </a:endParaRPr>
          </a:p>
        </p:txBody>
      </p:sp>
      <p:sp>
        <p:nvSpPr>
          <p:cNvPr id="241" name="CustomShape 18"/>
          <p:cNvSpPr/>
          <p:nvPr/>
        </p:nvSpPr>
        <p:spPr>
          <a:xfrm>
            <a:off x="865440" y="1828800"/>
            <a:ext cx="9916920" cy="2899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defTabSz="914400">
              <a:lnSpc>
                <a:spcPct val="100000"/>
              </a:lnSpc>
              <a:spcBef>
                <a:spcPts val="360"/>
              </a:spcBef>
            </a:pPr>
            <a:r>
              <a:rPr lang="en-US" sz="2800" b="0" strike="noStrike" spc="-1">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lang="de-DE" sz="2800" b="0" strike="noStrike" spc="-1">
              <a:solidFill>
                <a:srgbClr val="000000"/>
              </a:solidFill>
              <a:latin typeface="Arial"/>
            </a:endParaRPr>
          </a:p>
        </p:txBody>
      </p:sp>
      <p:sp>
        <p:nvSpPr>
          <p:cNvPr id="242" name="CustomShape 19"/>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Microsoft will be Carbon Negative by 2030</a:t>
            </a:r>
            <a:endParaRPr lang="de-DE" sz="22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63"/>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44" name="CustomShape 20"/>
          <p:cNvSpPr/>
          <p:nvPr/>
        </p:nvSpPr>
        <p:spPr>
          <a:xfrm>
            <a:off x="263520" y="6411600"/>
            <a:ext cx="75024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900" b="0" u="sng" strike="noStrike" spc="-1">
                <a:solidFill>
                  <a:srgbClr val="0000FF"/>
                </a:solidFill>
                <a:uFillTx/>
                <a:latin typeface="Roboto"/>
                <a:ea typeface="Roboto"/>
                <a:hlinkClick r:id="rId2"/>
              </a:rPr>
              <a:t>https://www.apple.com/newsroom/2020/07/apple-commits-to-be-100-percent-carbon-neutral-for-its-supply-chain-and-products-by-2030/</a:t>
            </a:r>
            <a:endParaRPr lang="de-DE" sz="900" b="0" strike="noStrike" spc="-1">
              <a:solidFill>
                <a:srgbClr val="000000"/>
              </a:solidFill>
              <a:latin typeface="Arial"/>
            </a:endParaRPr>
          </a:p>
        </p:txBody>
      </p:sp>
      <p:sp>
        <p:nvSpPr>
          <p:cNvPr id="245" name="CustomShape 21"/>
          <p:cNvSpPr/>
          <p:nvPr/>
        </p:nvSpPr>
        <p:spPr>
          <a:xfrm>
            <a:off x="865440" y="1640160"/>
            <a:ext cx="9916920" cy="4509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defTabSz="914400">
              <a:lnSpc>
                <a:spcPct val="100000"/>
              </a:lnSpc>
              <a:spcBef>
                <a:spcPts val="360"/>
              </a:spcBef>
            </a:pPr>
            <a:r>
              <a:rPr lang="en-US" sz="2800" b="0" strike="noStrike" spc="-1">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lang="de-DE" sz="2800" b="0" strike="noStrike" spc="-1">
              <a:solidFill>
                <a:srgbClr val="000000"/>
              </a:solidFill>
              <a:latin typeface="Arial"/>
            </a:endParaRPr>
          </a:p>
        </p:txBody>
      </p:sp>
      <p:sp>
        <p:nvSpPr>
          <p:cNvPr id="246" name="CustomShape 22"/>
          <p:cNvSpPr/>
          <p:nvPr/>
        </p:nvSpPr>
        <p:spPr>
          <a:xfrm>
            <a:off x="4241520" y="1828800"/>
            <a:ext cx="996480" cy="33696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000" b="0" strike="noStrike" spc="-1">
                <a:solidFill>
                  <a:srgbClr val="000000"/>
                </a:solidFill>
                <a:latin typeface="DejaVu Sans"/>
                <a:ea typeface="DejaVu Sans"/>
              </a:rPr>
              <a:t>July 2020</a:t>
            </a:r>
            <a:endParaRPr lang="de-DE" sz="1000" b="0" strike="noStrike" spc="-1">
              <a:solidFill>
                <a:srgbClr val="000000"/>
              </a:solidFill>
              <a:latin typeface="Arial"/>
            </a:endParaRPr>
          </a:p>
        </p:txBody>
      </p:sp>
      <p:sp>
        <p:nvSpPr>
          <p:cNvPr id="247" name="CustomShape 23"/>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Apple will be Carbon Neutral by 2030</a:t>
            </a:r>
            <a:endParaRPr lang="de-DE" sz="22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68"/>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49" name="CustomShape 24"/>
          <p:cNvSpPr/>
          <p:nvPr/>
        </p:nvSpPr>
        <p:spPr>
          <a:xfrm>
            <a:off x="263520" y="6411600"/>
            <a:ext cx="75024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250" name="CustomShape 25"/>
          <p:cNvSpPr/>
          <p:nvPr/>
        </p:nvSpPr>
        <p:spPr>
          <a:xfrm>
            <a:off x="335520" y="1268640"/>
            <a:ext cx="10738080" cy="50256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defTabSz="914400">
              <a:lnSpc>
                <a:spcPct val="100000"/>
              </a:lnSpc>
              <a:spcBef>
                <a:spcPts val="360"/>
              </a:spcBef>
            </a:pPr>
            <a:endParaRPr lang="de-DE" sz="1800" b="0" strike="noStrike" spc="-1">
              <a:solidFill>
                <a:srgbClr val="000000"/>
              </a:solidFill>
              <a:latin typeface="Arial"/>
            </a:endParaRPr>
          </a:p>
          <a:p>
            <a:pPr marL="360" algn="ctr" defTabSz="914400">
              <a:lnSpc>
                <a:spcPct val="100000"/>
              </a:lnSpc>
              <a:spcBef>
                <a:spcPts val="360"/>
              </a:spcBef>
            </a:pPr>
            <a:endParaRPr lang="de-DE" sz="1800" b="0" strike="noStrike" spc="-1">
              <a:solidFill>
                <a:srgbClr val="000000"/>
              </a:solidFill>
              <a:latin typeface="Arial"/>
            </a:endParaRPr>
          </a:p>
          <a:p>
            <a:pPr marL="360" algn="ctr" defTabSz="914400">
              <a:lnSpc>
                <a:spcPct val="100000"/>
              </a:lnSpc>
              <a:spcBef>
                <a:spcPts val="360"/>
              </a:spcBef>
            </a:pPr>
            <a:endParaRPr lang="de-DE" sz="1800" b="0" strike="noStrike" spc="-1">
              <a:solidFill>
                <a:srgbClr val="000000"/>
              </a:solidFill>
              <a:latin typeface="Arial"/>
            </a:endParaRPr>
          </a:p>
          <a:p>
            <a:pPr marL="360" algn="ctr" defTabSz="914400">
              <a:lnSpc>
                <a:spcPct val="100000"/>
              </a:lnSpc>
              <a:spcBef>
                <a:spcPts val="360"/>
              </a:spcBef>
            </a:pPr>
            <a:endParaRPr lang="de-DE" sz="1800" b="0" strike="noStrike" spc="-1">
              <a:solidFill>
                <a:srgbClr val="000000"/>
              </a:solidFill>
              <a:latin typeface="Arial"/>
            </a:endParaRPr>
          </a:p>
          <a:p>
            <a:pPr marL="360" algn="ctr" defTabSz="914400">
              <a:lnSpc>
                <a:spcPct val="100000"/>
              </a:lnSpc>
              <a:spcBef>
                <a:spcPts val="360"/>
              </a:spcBef>
            </a:pPr>
            <a:endParaRPr lang="de-DE" sz="1800" b="0" strike="noStrike" spc="-1">
              <a:solidFill>
                <a:srgbClr val="000000"/>
              </a:solidFill>
              <a:latin typeface="Arial"/>
            </a:endParaRPr>
          </a:p>
        </p:txBody>
      </p:sp>
      <p:sp>
        <p:nvSpPr>
          <p:cNvPr id="251" name="CustomShape 26"/>
          <p:cNvSpPr/>
          <p:nvPr/>
        </p:nvSpPr>
        <p:spPr>
          <a:xfrm>
            <a:off x="335520" y="1600200"/>
            <a:ext cx="10855800" cy="1132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252" name="CustomShape 27"/>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54"/>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waste do you produce in a week?</a:t>
            </a:r>
            <a:endParaRPr lang="de-DE" sz="2400" b="0" strike="noStrike" spc="-1">
              <a:solidFill>
                <a:srgbClr val="000000"/>
              </a:solidFill>
              <a:latin typeface="Arial"/>
            </a:endParaRPr>
          </a:p>
        </p:txBody>
      </p:sp>
      <p:sp>
        <p:nvSpPr>
          <p:cNvPr id="99" name="CustomShape 55"/>
          <p:cNvSpPr/>
          <p:nvPr/>
        </p:nvSpPr>
        <p:spPr>
          <a:xfrm>
            <a:off x="39456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Results E01</a:t>
            </a:r>
            <a:endParaRPr lang="de-DE" sz="2200" b="0" strike="noStrike" spc="-1">
              <a:solidFill>
                <a:srgbClr val="000000"/>
              </a:solidFill>
              <a:latin typeface="Arial"/>
            </a:endParaRPr>
          </a:p>
        </p:txBody>
      </p:sp>
      <p:pic>
        <p:nvPicPr>
          <p:cNvPr id="100" name="Picture 1"/>
          <p:cNvPicPr/>
          <p:nvPr/>
        </p:nvPicPr>
        <p:blipFill>
          <a:blip r:embed="rId2"/>
          <a:stretch/>
        </p:blipFill>
        <p:spPr>
          <a:xfrm>
            <a:off x="207720" y="1779840"/>
            <a:ext cx="9998280" cy="473832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73"/>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54" name="CustomShape 28"/>
          <p:cNvSpPr/>
          <p:nvPr/>
        </p:nvSpPr>
        <p:spPr>
          <a:xfrm>
            <a:off x="865440" y="3274200"/>
            <a:ext cx="9916920" cy="22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defTabSz="914400">
              <a:lnSpc>
                <a:spcPct val="100000"/>
              </a:lnSpc>
              <a:spcBef>
                <a:spcPts val="360"/>
              </a:spcBef>
            </a:pPr>
            <a:r>
              <a:rPr lang="en-US" sz="1800" b="0" strike="noStrike" spc="-1">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lang="de-DE" sz="1800" b="0" strike="noStrike" spc="-1">
              <a:solidFill>
                <a:srgbClr val="000000"/>
              </a:solidFill>
              <a:latin typeface="Arial"/>
            </a:endParaRPr>
          </a:p>
        </p:txBody>
      </p:sp>
      <p:sp>
        <p:nvSpPr>
          <p:cNvPr id="255" name="CustomShape 29"/>
          <p:cNvSpPr/>
          <p:nvPr/>
        </p:nvSpPr>
        <p:spPr>
          <a:xfrm>
            <a:off x="335880" y="1600560"/>
            <a:ext cx="10855800" cy="1132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256" name="CustomShape 30"/>
          <p:cNvSpPr/>
          <p:nvPr/>
        </p:nvSpPr>
        <p:spPr>
          <a:xfrm>
            <a:off x="263520" y="6411600"/>
            <a:ext cx="75024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257" name="CustomShape 31"/>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78"/>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59" name="CustomShape 32"/>
          <p:cNvSpPr/>
          <p:nvPr/>
        </p:nvSpPr>
        <p:spPr>
          <a:xfrm>
            <a:off x="335520" y="1268640"/>
            <a:ext cx="10738080" cy="50256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defTabSz="914400">
              <a:lnSpc>
                <a:spcPct val="100000"/>
              </a:lnSpc>
              <a:spcBef>
                <a:spcPts val="360"/>
              </a:spcBef>
            </a:pPr>
            <a:r>
              <a:rPr lang="en-US" sz="2800" b="1" strike="noStrike" spc="-1">
                <a:solidFill>
                  <a:srgbClr val="000000"/>
                </a:solidFill>
                <a:latin typeface="DejaVu Sans"/>
                <a:ea typeface="DejaVu Sans"/>
              </a:rPr>
              <a:t>It is not only about CO2…</a:t>
            </a:r>
            <a:endParaRPr lang="de-DE" sz="2800" b="0" strike="noStrike" spc="-1">
              <a:solidFill>
                <a:srgbClr val="000000"/>
              </a:solidFill>
              <a:latin typeface="Arial"/>
            </a:endParaRPr>
          </a:p>
          <a:p>
            <a:pPr marL="360" algn="ctr" defTabSz="914400">
              <a:lnSpc>
                <a:spcPct val="100000"/>
              </a:lnSpc>
              <a:spcBef>
                <a:spcPts val="360"/>
              </a:spcBef>
            </a:pPr>
            <a:endParaRPr lang="de-DE" sz="2800" b="0" strike="noStrike" spc="-1">
              <a:solidFill>
                <a:srgbClr val="000000"/>
              </a:solidFill>
              <a:latin typeface="Arial"/>
            </a:endParaRPr>
          </a:p>
        </p:txBody>
      </p:sp>
      <p:sp>
        <p:nvSpPr>
          <p:cNvPr id="260" name="CustomShape 33"/>
          <p:cNvSpPr/>
          <p:nvPr/>
        </p:nvSpPr>
        <p:spPr>
          <a:xfrm>
            <a:off x="865440" y="2859120"/>
            <a:ext cx="991692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261" name="CustomShape 34"/>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82"/>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263" name="CustomShape 35"/>
          <p:cNvSpPr/>
          <p:nvPr/>
        </p:nvSpPr>
        <p:spPr>
          <a:xfrm>
            <a:off x="263520" y="6411600"/>
            <a:ext cx="64656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900" b="0" u="sng" strike="noStrike" spc="-1">
                <a:solidFill>
                  <a:srgbClr val="0000FF"/>
                </a:solidFill>
                <a:uFillTx/>
                <a:latin typeface="Roboto"/>
                <a:ea typeface="Roboto"/>
                <a:hlinkClick r:id="rId2"/>
              </a:rPr>
              <a:t>https://www.ifixit.com/tablet-repairability</a:t>
            </a:r>
            <a:endParaRPr lang="de-DE" sz="900" b="0" strike="noStrike" spc="-1">
              <a:solidFill>
                <a:srgbClr val="000000"/>
              </a:solidFill>
              <a:latin typeface="Arial"/>
            </a:endParaRPr>
          </a:p>
        </p:txBody>
      </p:sp>
      <p:graphicFrame>
        <p:nvGraphicFramePr>
          <p:cNvPr id="264" name="Table 2"/>
          <p:cNvGraphicFramePr/>
          <p:nvPr/>
        </p:nvGraphicFramePr>
        <p:xfrm>
          <a:off x="306720" y="1580760"/>
          <a:ext cx="10901160" cy="4764240"/>
        </p:xfrm>
        <a:graphic>
          <a:graphicData uri="http://schemas.openxmlformats.org/drawingml/2006/table">
            <a:tbl>
              <a:tblPr/>
              <a:tblGrid>
                <a:gridCol w="2590560">
                  <a:extLst>
                    <a:ext uri="{9D8B030D-6E8A-4147-A177-3AD203B41FA5}">
                      <a16:colId xmlns:a16="http://schemas.microsoft.com/office/drawing/2014/main" val="20000"/>
                    </a:ext>
                  </a:extLst>
                </a:gridCol>
                <a:gridCol w="8310960">
                  <a:extLst>
                    <a:ext uri="{9D8B030D-6E8A-4147-A177-3AD203B41FA5}">
                      <a16:colId xmlns:a16="http://schemas.microsoft.com/office/drawing/2014/main" val="20001"/>
                    </a:ext>
                  </a:extLst>
                </a:gridCol>
              </a:tblGrid>
              <a:tr h="912240">
                <a:tc>
                  <a:txBody>
                    <a:bodyPr/>
                    <a:lstStyle/>
                    <a:p>
                      <a:pPr algn="ctr" defTabSz="914400">
                        <a:lnSpc>
                          <a:spcPct val="100000"/>
                        </a:lnSpc>
                      </a:pPr>
                      <a:r>
                        <a:rPr lang="en-US" sz="1300" b="1" strike="noStrike" spc="-1">
                          <a:solidFill>
                            <a:srgbClr val="000000"/>
                          </a:solidFill>
                          <a:latin typeface="DejaVu Sans"/>
                          <a:ea typeface="DejaVu Sans"/>
                        </a:rPr>
                        <a:t>Apple iPad Pro 11”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most everything in place, making all repairs more difficult.</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secured with both easier-to-remove stretch-release tabs and conventional, non-removable adhesive.</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USB-C port is modular and can be independently replaced.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1114920">
                <a:tc>
                  <a:txBody>
                    <a:bodyPr/>
                    <a:lstStyle/>
                    <a:p>
                      <a:pPr algn="ctr" defTabSz="914400">
                        <a:lnSpc>
                          <a:spcPct val="100000"/>
                        </a:lnSpc>
                      </a:pPr>
                      <a:r>
                        <a:rPr lang="en-US" sz="1300" b="1" strike="noStrike" spc="-1">
                          <a:solidFill>
                            <a:srgbClr val="000000"/>
                          </a:solidFill>
                          <a:latin typeface="DejaVu Sans"/>
                          <a:ea typeface="DejaVu Sans"/>
                        </a:rPr>
                        <a:t>Microsoft Surface Pro 6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All repairs require first removing the display assembly—which is stubbornly glued in place, expensive, and prone to shattering.</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firmly glued in place, with its connector pinned under the motherboard—requiring near-total disassembly for service.</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Once upon a time, Surface Pro storage was removable—but not in this version.</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912240">
                <a:tc>
                  <a:txBody>
                    <a:bodyPr/>
                    <a:lstStyle/>
                    <a:p>
                      <a:pPr algn="ctr" defTabSz="914400">
                        <a:lnSpc>
                          <a:spcPct val="100000"/>
                        </a:lnSpc>
                      </a:pPr>
                      <a:r>
                        <a:rPr lang="en-US" sz="1300" b="1" strike="noStrike" spc="-1">
                          <a:solidFill>
                            <a:srgbClr val="000000"/>
                          </a:solidFill>
                          <a:latin typeface="DejaVu Sans"/>
                          <a:ea typeface="DejaVu Sans"/>
                        </a:rPr>
                        <a:t>Apple iPad Air 3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Many components are modular and can be replaced independently, but the Lightning port is soldered to the logic board.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912240">
                <a:tc>
                  <a:txBody>
                    <a:bodyPr/>
                    <a:lstStyle/>
                    <a:p>
                      <a:pPr algn="ctr" defTabSz="914400">
                        <a:lnSpc>
                          <a:spcPct val="100000"/>
                        </a:lnSpc>
                      </a:pPr>
                      <a:r>
                        <a:rPr lang="en-US" sz="1300" b="1" strike="noStrike" spc="-1">
                          <a:solidFill>
                            <a:srgbClr val="000000"/>
                          </a:solidFill>
                          <a:latin typeface="DejaVu Sans"/>
                          <a:ea typeface="DejaVu Sans"/>
                        </a:rPr>
                        <a:t>Apple iPad 7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As with all iPads, a solid barrier of very strong adhesive hinders all repairs.</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Lightning port, a common point of failure, is soldered to the logic board.</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More adhesive holds nearly everything else in place. Battery and logic board replacements are particularly obnoxious.</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912600">
                <a:tc>
                  <a:txBody>
                    <a:bodyPr/>
                    <a:lstStyle/>
                    <a:p>
                      <a:pPr algn="ctr" defTabSz="914400">
                        <a:lnSpc>
                          <a:spcPct val="100000"/>
                        </a:lnSpc>
                      </a:pPr>
                      <a:r>
                        <a:rPr lang="en-US" sz="1300" b="1" strike="noStrike" spc="-1">
                          <a:solidFill>
                            <a:srgbClr val="000000"/>
                          </a:solidFill>
                          <a:latin typeface="DejaVu Sans"/>
                          <a:ea typeface="DejaVu Sans"/>
                        </a:rPr>
                        <a:t>Apple iPad Mini 5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defTabSz="91440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Removing the home button is tough, and will be required for display replacement if you want to keep Touch ID functionality.</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bl>
          </a:graphicData>
        </a:graphic>
      </p:graphicFrame>
      <p:sp>
        <p:nvSpPr>
          <p:cNvPr id="265" name="CustomShape 36"/>
          <p:cNvSpPr/>
          <p:nvPr/>
        </p:nvSpPr>
        <p:spPr>
          <a:xfrm>
            <a:off x="432720" y="1148040"/>
            <a:ext cx="10348920" cy="48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Greenwashing?</a:t>
            </a:r>
            <a:endParaRPr lang="de-DE" sz="22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35520" y="4406760"/>
            <a:ext cx="10736640" cy="13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3000" b="1" strike="noStrike" cap="all" spc="-1">
                <a:solidFill>
                  <a:srgbClr val="008C4F"/>
                </a:solidFill>
                <a:latin typeface="Arial Unicode MS"/>
                <a:ea typeface="DejaVu Sans"/>
              </a:rPr>
              <a:t>How much Time do we Have left?</a:t>
            </a:r>
            <a:endParaRPr lang="de-DE" sz="3000" b="0" strike="noStrike" spc="-1">
              <a:solidFill>
                <a:srgbClr val="000000"/>
              </a:solidFill>
              <a:latin typeface="Arial"/>
            </a:endParaRPr>
          </a:p>
        </p:txBody>
      </p:sp>
      <p:sp>
        <p:nvSpPr>
          <p:cNvPr id="267" name="CustomShape 2"/>
          <p:cNvSpPr/>
          <p:nvPr/>
        </p:nvSpPr>
        <p:spPr>
          <a:xfrm>
            <a:off x="335520" y="2906640"/>
            <a:ext cx="10736640" cy="14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69"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pic>
        <p:nvPicPr>
          <p:cNvPr id="270" name="Grafik 234"/>
          <p:cNvPicPr/>
          <p:nvPr/>
        </p:nvPicPr>
        <p:blipFill>
          <a:blip r:embed="rId2"/>
          <a:stretch/>
        </p:blipFill>
        <p:spPr>
          <a:xfrm>
            <a:off x="1235880" y="1271160"/>
            <a:ext cx="9271440" cy="521280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72"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73" name="CustomShape 3"/>
          <p:cNvSpPr/>
          <p:nvPr/>
        </p:nvSpPr>
        <p:spPr>
          <a:xfrm>
            <a:off x="4206240" y="721800"/>
            <a:ext cx="108468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74" name="CustomShape 4"/>
          <p:cNvSpPr/>
          <p:nvPr/>
        </p:nvSpPr>
        <p:spPr>
          <a:xfrm>
            <a:off x="2377440" y="3056040"/>
            <a:ext cx="6665400" cy="11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en-US" sz="1800" b="0" i="1" strike="noStrike" spc="-1">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lang="de-DE" sz="1800" b="0" strike="noStrike" spc="-1">
              <a:solidFill>
                <a:srgbClr val="000000"/>
              </a:solidFill>
              <a:latin typeface="Arial"/>
            </a:endParaRPr>
          </a:p>
        </p:txBody>
      </p:sp>
      <p:sp>
        <p:nvSpPr>
          <p:cNvPr id="275" name="CustomShape 5"/>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77"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We are experiencing a car crash in slow motion and instead of hitting the breaks we are flooring the gas pedal.</a:t>
            </a:r>
            <a:endParaRPr lang="de-DE" sz="1800" b="0" strike="noStrike" spc="-1">
              <a:solidFill>
                <a:srgbClr val="000000"/>
              </a:solidFill>
              <a:latin typeface="Arial"/>
            </a:endParaRPr>
          </a:p>
        </p:txBody>
      </p:sp>
      <p:sp>
        <p:nvSpPr>
          <p:cNvPr id="27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0"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81"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Average Surface Temperature</a:t>
            </a:r>
            <a:endParaRPr lang="de-DE" sz="2200" b="0" strike="noStrike" spc="-1">
              <a:solidFill>
                <a:srgbClr val="000000"/>
              </a:solidFill>
              <a:latin typeface="Arial"/>
            </a:endParaRPr>
          </a:p>
        </p:txBody>
      </p:sp>
      <p:sp>
        <p:nvSpPr>
          <p:cNvPr id="282" name="CustomShape 4"/>
          <p:cNvSpPr/>
          <p:nvPr/>
        </p:nvSpPr>
        <p:spPr>
          <a:xfrm>
            <a:off x="263520" y="6492240"/>
            <a:ext cx="777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Efbrazil – https://commons.wikimedia.org/wiki/File:Global_Temperature_And_Forces.svg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83" name="Grafik 247"/>
          <p:cNvPicPr/>
          <p:nvPr/>
        </p:nvPicPr>
        <p:blipFill>
          <a:blip r:embed="rId3"/>
          <a:stretch/>
        </p:blipFill>
        <p:spPr>
          <a:xfrm>
            <a:off x="2651760" y="1686600"/>
            <a:ext cx="6118200" cy="47973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5"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p:txBody>
      </p:sp>
      <p:sp>
        <p:nvSpPr>
          <p:cNvPr id="286"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Change – Hanover on the Côte d'Azur (South of France)</a:t>
            </a:r>
            <a:endParaRPr lang="de-DE" sz="2200" b="0" strike="noStrike" spc="-1">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8"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89"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90" name="CustomShape 4"/>
          <p:cNvSpPr/>
          <p:nvPr/>
        </p:nvSpPr>
        <p:spPr>
          <a:xfrm>
            <a:off x="263520" y="6492240"/>
            <a:ext cx="106102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91" name="Grafik 255"/>
          <p:cNvPicPr/>
          <p:nvPr/>
        </p:nvPicPr>
        <p:blipFill>
          <a:blip r:embed="rId3"/>
          <a:srcRect t="8760"/>
          <a:stretch/>
        </p:blipFill>
        <p:spPr>
          <a:xfrm>
            <a:off x="2710440" y="1643400"/>
            <a:ext cx="6243120" cy="4841280"/>
          </a:xfrm>
          <a:prstGeom prst="rect">
            <a:avLst/>
          </a:prstGeom>
          <a:ln w="0">
            <a:noFill/>
          </a:ln>
        </p:spPr>
      </p:pic>
      <p:sp>
        <p:nvSpPr>
          <p:cNvPr id="292" name="CustomShape 5"/>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Global GHG Emission Pathways (2019)</a:t>
            </a:r>
            <a:endParaRPr lang="de-DE" sz="22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E03 – Household Waste</a:t>
            </a:r>
            <a:endParaRPr lang="en-GB" sz="2400" b="0" strike="noStrike" spc="-1">
              <a:solidFill>
                <a:srgbClr val="000000"/>
              </a:solidFill>
              <a:latin typeface="Arial"/>
            </a:endParaRPr>
          </a:p>
        </p:txBody>
      </p:sp>
      <p:sp>
        <p:nvSpPr>
          <p:cNvPr id="113" name="CustomShape 2"/>
          <p:cNvSpPr/>
          <p:nvPr/>
        </p:nvSpPr>
        <p:spPr>
          <a:xfrm>
            <a:off x="335520" y="1268280"/>
            <a:ext cx="10737720" cy="502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Tips for Zero Waste Living – How a Family of 5 Makes Almost No Waste! | Life With Less Waste</a:t>
            </a:r>
            <a:r>
              <a:rPr lang="en-US" sz="1800" b="0" strike="noStrike" spc="-1">
                <a:solidFill>
                  <a:srgbClr val="000000"/>
                </a:solidFill>
                <a:latin typeface="DejaVu Sans"/>
                <a:ea typeface="DejaVu Sans"/>
              </a:rPr>
              <a:t>” by Happen Films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long did the family of 5 (all of them together) manage to squeeze all their trash into a jar?</a:t>
            </a:r>
            <a:endParaRPr lang="en-GB" sz="1800" b="0" strike="noStrike" spc="-1">
              <a:solidFill>
                <a:srgbClr val="000000"/>
              </a:solidFill>
              <a:latin typeface="Arial"/>
            </a:endParaRPr>
          </a:p>
        </p:txBody>
      </p:sp>
      <p:sp>
        <p:nvSpPr>
          <p:cNvPr id="114" name="CustomShape 3"/>
          <p:cNvSpPr/>
          <p:nvPr/>
        </p:nvSpPr>
        <p:spPr>
          <a:xfrm>
            <a:off x="432720" y="1148040"/>
            <a:ext cx="10346760" cy="487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Results</a:t>
            </a:r>
            <a:endParaRPr lang="en-GB" sz="22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94"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95" name="CustomShape 3"/>
          <p:cNvSpPr/>
          <p:nvPr/>
        </p:nvSpPr>
        <p:spPr>
          <a:xfrm>
            <a:off x="4206240" y="721800"/>
            <a:ext cx="108468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296" name="CustomShape 4"/>
          <p:cNvSpPr/>
          <p:nvPr/>
        </p:nvSpPr>
        <p:spPr>
          <a:xfrm>
            <a:off x="2377440" y="3056040"/>
            <a:ext cx="6665400" cy="11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de-DE" sz="1800" b="0" strike="noStrike" spc="-1">
              <a:solidFill>
                <a:srgbClr val="000000"/>
              </a:solidFill>
              <a:latin typeface="Arial"/>
            </a:endParaRPr>
          </a:p>
        </p:txBody>
      </p:sp>
      <p:sp>
        <p:nvSpPr>
          <p:cNvPr id="297" name="CustomShape 5"/>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98" name="CustomShape 6"/>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a:t>
            </a:r>
            <a:endParaRPr lang="de-DE" sz="2200" b="0" strike="noStrike" spc="-1">
              <a:solidFill>
                <a:srgbClr val="000000"/>
              </a:solidFill>
              <a:latin typeface="Arial"/>
            </a:endParaRPr>
          </a:p>
        </p:txBody>
      </p:sp>
      <p:pic>
        <p:nvPicPr>
          <p:cNvPr id="299" name="Grafik 263"/>
          <p:cNvPicPr/>
          <p:nvPr/>
        </p:nvPicPr>
        <p:blipFill>
          <a:blip r:embed="rId2"/>
          <a:stretch/>
        </p:blipFill>
        <p:spPr>
          <a:xfrm>
            <a:off x="7406640" y="4208400"/>
            <a:ext cx="3837240" cy="2554920"/>
          </a:xfrm>
          <a:prstGeom prst="rect">
            <a:avLst/>
          </a:prstGeom>
          <a:ln w="0">
            <a:noFill/>
          </a:ln>
        </p:spPr>
      </p:pic>
      <p:sp>
        <p:nvSpPr>
          <p:cNvPr id="300" name="CustomShape 7"/>
          <p:cNvSpPr/>
          <p:nvPr/>
        </p:nvSpPr>
        <p:spPr>
          <a:xfrm>
            <a:off x="263520" y="6492240"/>
            <a:ext cx="777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Tim Dennell – https://www.flickr.com/photos/shefftim/51662049870/ – </a:t>
            </a:r>
            <a:r>
              <a:rPr lang="en-US" sz="900" b="0" u="sng" strike="noStrike" spc="-1">
                <a:solidFill>
                  <a:srgbClr val="0000FF"/>
                </a:solidFill>
                <a:uFillTx/>
                <a:latin typeface="Roboto"/>
                <a:ea typeface="Roboto"/>
                <a:hlinkClick r:id="rId3"/>
              </a:rPr>
              <a:t>CC BY-NC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2"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2°C → 13.9 times every 50 years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04"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05" name="CustomShape 5"/>
          <p:cNvSpPr/>
          <p:nvPr/>
        </p:nvSpPr>
        <p:spPr>
          <a:xfrm>
            <a:off x="263520" y="6311160"/>
            <a:ext cx="106102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7"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09"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0" name="CustomShape 5"/>
          <p:cNvSpPr/>
          <p:nvPr/>
        </p:nvSpPr>
        <p:spPr>
          <a:xfrm>
            <a:off x="263520" y="6311160"/>
            <a:ext cx="106102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2"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3°C → 27.4 times every 50 years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4°C → 39.2 times every 50 years</a:t>
            </a:r>
            <a:endParaRPr lang="de-DE" sz="1800" b="0" strike="noStrike" spc="-1">
              <a:solidFill>
                <a:srgbClr val="000000"/>
              </a:solidFill>
              <a:latin typeface="Arial"/>
            </a:endParaRPr>
          </a:p>
        </p:txBody>
      </p:sp>
      <p:sp>
        <p:nvSpPr>
          <p:cNvPr id="31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14"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5" name="CustomShape 5"/>
          <p:cNvSpPr/>
          <p:nvPr/>
        </p:nvSpPr>
        <p:spPr>
          <a:xfrm>
            <a:off x="263520" y="6311160"/>
            <a:ext cx="106102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7"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Sydney → 11 days/year instead of 3.1 days/year</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1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19"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0" name="CustomShape 5"/>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2"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24"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5" name="CustomShape 5"/>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7"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29"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0" name="CustomShape 5"/>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2"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Darwin → </a:t>
            </a:r>
            <a:r>
              <a:rPr lang="en-US" sz="1800" b="1" u="sng" strike="noStrike" spc="-1">
                <a:solidFill>
                  <a:srgbClr val="000000"/>
                </a:solidFill>
                <a:uFillTx/>
                <a:latin typeface="DejaVu Sans"/>
                <a:ea typeface="DejaVu Sans"/>
              </a:rPr>
              <a:t>265</a:t>
            </a:r>
            <a:r>
              <a:rPr lang="en-US" sz="1800" b="0" strike="noStrike" spc="-1">
                <a:solidFill>
                  <a:srgbClr val="000000"/>
                </a:solidFill>
                <a:latin typeface="DejaVu Sans"/>
                <a:ea typeface="DejaVu Sans"/>
              </a:rPr>
              <a:t> days/year instead of 11 days/year</a:t>
            </a:r>
            <a:endParaRPr lang="de-DE" sz="1800" b="0" strike="noStrike" spc="-1">
              <a:solidFill>
                <a:srgbClr val="000000"/>
              </a:solidFill>
              <a:latin typeface="Arial"/>
            </a:endParaRPr>
          </a:p>
        </p:txBody>
      </p:sp>
      <p:sp>
        <p:nvSpPr>
          <p:cNvPr id="33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34"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5" name="CustomShape 5"/>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3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Biodiversity (Coral Reef Example)</a:t>
            </a:r>
            <a:endParaRPr lang="de-DE" sz="2200" b="0" strike="noStrike" spc="-1">
              <a:solidFill>
                <a:srgbClr val="000000"/>
              </a:solidFill>
              <a:latin typeface="Arial"/>
            </a:endParaRPr>
          </a:p>
        </p:txBody>
      </p:sp>
      <p:sp>
        <p:nvSpPr>
          <p:cNvPr id="339"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https://www.ipcc.ch/sr15/chapter/spm/</a:t>
            </a:r>
            <a:endParaRPr lang="de-DE" sz="900" b="0" strike="noStrike" spc="-1">
              <a:solidFill>
                <a:srgbClr val="000000"/>
              </a:solidFill>
              <a:latin typeface="Arial"/>
            </a:endParaRPr>
          </a:p>
        </p:txBody>
      </p:sp>
      <p:sp>
        <p:nvSpPr>
          <p:cNvPr id="340"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70 to 90% of coral reefs will die off worldwide</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99% of coral reefs will die off worldwide</a:t>
            </a:r>
            <a:endParaRPr lang="de-DE" sz="18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2"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4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4"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45"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2°C →  36% of land to extreme rainfall and cause average rainfall to rise 4%</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335520" y="4406760"/>
            <a:ext cx="10736640" cy="13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3000" b="1" strike="noStrike" cap="all" spc="-1">
                <a:solidFill>
                  <a:srgbClr val="008C4F"/>
                </a:solidFill>
                <a:latin typeface="Arial Unicode MS"/>
                <a:ea typeface="DejaVu Sans"/>
              </a:rPr>
              <a:t>Climate Change – The Basics</a:t>
            </a:r>
            <a:endParaRPr lang="de-DE" sz="3000" b="0" strike="noStrike" spc="-1">
              <a:solidFill>
                <a:srgbClr val="000000"/>
              </a:solidFill>
              <a:latin typeface="Arial"/>
            </a:endParaRPr>
          </a:p>
        </p:txBody>
      </p:sp>
      <p:sp>
        <p:nvSpPr>
          <p:cNvPr id="102" name="CustomShape 2"/>
          <p:cNvSpPr/>
          <p:nvPr/>
        </p:nvSpPr>
        <p:spPr>
          <a:xfrm>
            <a:off x="335520" y="2906640"/>
            <a:ext cx="10736640" cy="14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4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9"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50"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36% of land to extreme rainfall and cause average rainfall to rise 4%</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000000"/>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2"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5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4"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55"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globally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10 months</a:t>
            </a:r>
            <a:endParaRPr lang="de-DE" sz="18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5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9"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0" name="CustomShape 5"/>
          <p:cNvSpPr/>
          <p:nvPr/>
        </p:nvSpPr>
        <p:spPr>
          <a:xfrm>
            <a:off x="335520" y="1268280"/>
            <a:ext cx="468720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1" name="CustomShape 6"/>
          <p:cNvSpPr/>
          <p:nvPr/>
        </p:nvSpPr>
        <p:spPr>
          <a:xfrm>
            <a:off x="4937760" y="1460160"/>
            <a:ext cx="441072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Extreme case → North Africa:</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1.5°C → 7 months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2.0°C → 20 months</a:t>
            </a: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3.0°C → </a:t>
            </a:r>
            <a:r>
              <a:rPr lang="en-US" sz="1800" b="1" strike="noStrike" spc="-1">
                <a:solidFill>
                  <a:srgbClr val="FFFFFF"/>
                </a:solidFill>
                <a:latin typeface="DejaVu Sans"/>
                <a:ea typeface="DejaVu Sans"/>
              </a:rPr>
              <a:t>60 months</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3"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64"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65"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6" name="CustomShape 5"/>
          <p:cNvSpPr/>
          <p:nvPr/>
        </p:nvSpPr>
        <p:spPr>
          <a:xfrm>
            <a:off x="335520" y="1268280"/>
            <a:ext cx="468720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7" name="CustomShape 6"/>
          <p:cNvSpPr/>
          <p:nvPr/>
        </p:nvSpPr>
        <p:spPr>
          <a:xfrm>
            <a:off x="4937760" y="1460160"/>
            <a:ext cx="441072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case → North Africa:</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7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20 months</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a:t>
            </a:r>
            <a:r>
              <a:rPr lang="en-US" sz="1800" b="1" strike="noStrike" spc="-1">
                <a:solidFill>
                  <a:srgbClr val="000000"/>
                </a:solidFill>
                <a:latin typeface="DejaVu Sans"/>
                <a:ea typeface="DejaVu Sans"/>
              </a:rPr>
              <a:t>60 months</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9"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7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1"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2"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FFFFFF"/>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4"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75"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6"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7"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defTabSz="914400">
              <a:lnSpc>
                <a:spcPct val="100000"/>
              </a:lnSpc>
              <a:spcBef>
                <a:spcPts val="360"/>
              </a:spcBef>
            </a:pPr>
            <a:r>
              <a:rPr lang="en-US" sz="1800" b="0" strike="noStrike" spc="-1">
                <a:solidFill>
                  <a:srgbClr val="000000"/>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9"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8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1"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2"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Global GDP in 2100 (per capita)</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-8% </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-13%</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Annual flood damage losses from sea level rise:</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$10.2tn</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$11.7tn</a:t>
            </a:r>
            <a:endParaRPr lang="de-DE" sz="1800" b="0" strike="noStrike" spc="-1">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4"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85"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6" name="CustomShape 4"/>
          <p:cNvSpPr/>
          <p:nvPr/>
        </p:nvSpPr>
        <p:spPr>
          <a:xfrm>
            <a:off x="263520" y="631116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7" name="CustomShape 5"/>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Increase of economic damages from river flooding</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Germany</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608%</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789%</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1234%</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UK</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1206%</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1219%</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6543%</a:t>
            </a:r>
            <a:endParaRPr lang="de-DE" sz="1800" b="0" strike="noStrike" spc="-1">
              <a:solidFill>
                <a:srgbClr val="000000"/>
              </a:solidFill>
              <a:latin typeface="Arial"/>
            </a:endParaRPr>
          </a:p>
          <a:p>
            <a:pPr marL="432000" lvl="1" indent="-2109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Hungary</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3165%</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2442%</a:t>
            </a:r>
            <a:endParaRPr lang="de-DE" sz="1800" b="0" strike="noStrike" spc="-1">
              <a:solidFill>
                <a:srgbClr val="000000"/>
              </a:solidFill>
              <a:latin typeface="Arial"/>
            </a:endParaRPr>
          </a:p>
          <a:p>
            <a:pPr marL="648000" lvl="2" indent="-210960" defTabSz="91440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4312%</a:t>
            </a:r>
            <a:endParaRPr lang="de-DE" sz="1800" b="0" strike="noStrike" spc="-1">
              <a:solidFill>
                <a:srgbClr val="000000"/>
              </a:solidFill>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9"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a:solidFill>
                <a:srgbClr val="000000"/>
              </a:solidFill>
              <a:latin typeface="Arial"/>
            </a:endParaRPr>
          </a:p>
          <a:p>
            <a:pPr algn="ctr" defTabSz="914400">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1" strike="noStrike" spc="-1">
                <a:solidFill>
                  <a:srgbClr val="FFFFFF"/>
                </a:solidFill>
                <a:latin typeface="DejaVu Sans"/>
                <a:ea typeface="DejaVu Sans"/>
              </a:rPr>
              <a:t>→ We have 30 month left!</a:t>
            </a:r>
            <a:endParaRPr lang="de-DE" sz="1800" b="0" strike="noStrike" spc="-1">
              <a:solidFill>
                <a:srgbClr val="000000"/>
              </a:solidFill>
              <a:latin typeface="Arial"/>
            </a:endParaRPr>
          </a:p>
        </p:txBody>
      </p:sp>
      <p:sp>
        <p:nvSpPr>
          <p:cNvPr id="390"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91"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2" name="CustomShape 5"/>
          <p:cNvSpPr/>
          <p:nvPr/>
        </p:nvSpPr>
        <p:spPr>
          <a:xfrm>
            <a:off x="365760" y="2692800"/>
            <a:ext cx="10329840" cy="1232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93" name="CustomShape 6"/>
          <p:cNvSpPr/>
          <p:nvPr/>
        </p:nvSpPr>
        <p:spPr>
          <a:xfrm>
            <a:off x="263520" y="649224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95" name="CustomShape 2"/>
          <p:cNvSpPr/>
          <p:nvPr/>
        </p:nvSpPr>
        <p:spPr>
          <a:xfrm>
            <a:off x="335520" y="1268280"/>
            <a:ext cx="1062864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de-DE" sz="1800" b="0" strike="noStrike" spc="-1" dirty="0">
              <a:solidFill>
                <a:srgbClr val="000000"/>
              </a:solidFill>
              <a:latin typeface="Arial"/>
            </a:endParaRPr>
          </a:p>
          <a:p>
            <a:pPr algn="ctr" defTabSz="914400">
              <a:lnSpc>
                <a:spcPct val="100000"/>
              </a:lnSpc>
            </a:pPr>
            <a:r>
              <a:rPr lang="en-US" sz="1800" b="0" i="1" strike="noStrike" spc="-1" dirty="0">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dirty="0">
              <a:solidFill>
                <a:srgbClr val="000000"/>
              </a:solidFill>
              <a:latin typeface="Arial"/>
            </a:endParaRPr>
          </a:p>
          <a:p>
            <a:pPr algn="ctr" defTabSz="914400">
              <a:lnSpc>
                <a:spcPct val="100000"/>
              </a:lnSpc>
              <a:spcBef>
                <a:spcPts val="360"/>
              </a:spcBef>
            </a:pPr>
            <a:endParaRPr lang="de-DE" sz="1800" b="0" strike="noStrike" spc="-1" dirty="0">
              <a:solidFill>
                <a:srgbClr val="000000"/>
              </a:solidFill>
              <a:latin typeface="Arial"/>
            </a:endParaRPr>
          </a:p>
          <a:p>
            <a:pPr algn="ctr" defTabSz="914400">
              <a:lnSpc>
                <a:spcPct val="100000"/>
              </a:lnSpc>
              <a:spcBef>
                <a:spcPts val="360"/>
              </a:spcBef>
            </a:pPr>
            <a:endParaRPr lang="de-DE" sz="1800" b="0" strike="noStrike" spc="-1" dirty="0">
              <a:solidFill>
                <a:srgbClr val="000000"/>
              </a:solidFill>
              <a:latin typeface="Arial"/>
            </a:endParaRPr>
          </a:p>
          <a:p>
            <a:pPr algn="ctr" defTabSz="914400">
              <a:lnSpc>
                <a:spcPct val="100000"/>
              </a:lnSpc>
              <a:spcBef>
                <a:spcPts val="360"/>
              </a:spcBef>
            </a:pPr>
            <a:endParaRPr lang="de-DE" sz="1800" b="0" strike="noStrike" spc="-1" dirty="0">
              <a:solidFill>
                <a:srgbClr val="000000"/>
              </a:solidFill>
              <a:latin typeface="Arial"/>
            </a:endParaRPr>
          </a:p>
          <a:p>
            <a:pPr algn="ctr" defTabSz="914400">
              <a:lnSpc>
                <a:spcPct val="100000"/>
              </a:lnSpc>
              <a:spcBef>
                <a:spcPts val="360"/>
              </a:spcBef>
            </a:pPr>
            <a:r>
              <a:rPr lang="en-US" sz="1800" b="1" strike="noStrike" spc="-1" dirty="0">
                <a:solidFill>
                  <a:srgbClr val="000000"/>
                </a:solidFill>
                <a:latin typeface="DejaVu Sans"/>
                <a:ea typeface="DejaVu Sans"/>
              </a:rPr>
              <a:t>→ We have 13 month left!</a:t>
            </a:r>
            <a:endParaRPr lang="de-DE" sz="1800" b="0" strike="noStrike" spc="-1" dirty="0">
              <a:solidFill>
                <a:srgbClr val="000000"/>
              </a:solidFill>
              <a:latin typeface="Arial"/>
            </a:endParaRPr>
          </a:p>
        </p:txBody>
      </p:sp>
      <p:sp>
        <p:nvSpPr>
          <p:cNvPr id="396"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97"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8" name="CustomShape 5"/>
          <p:cNvSpPr/>
          <p:nvPr/>
        </p:nvSpPr>
        <p:spPr>
          <a:xfrm>
            <a:off x="365760" y="2692800"/>
            <a:ext cx="10329840" cy="1232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399" name="CustomShape 6"/>
          <p:cNvSpPr/>
          <p:nvPr/>
        </p:nvSpPr>
        <p:spPr>
          <a:xfrm>
            <a:off x="263520" y="6492240"/>
            <a:ext cx="1061028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04"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05"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35520" y="4406760"/>
            <a:ext cx="10736640" cy="13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3000" b="1" strike="noStrike" cap="all" spc="-1">
                <a:solidFill>
                  <a:srgbClr val="008C4F"/>
                </a:solidFill>
                <a:latin typeface="Arial Unicode MS"/>
                <a:ea typeface="DejaVu Sans"/>
              </a:rPr>
              <a:t>Conclusion</a:t>
            </a:r>
            <a:endParaRPr lang="de-DE" sz="3000" b="0" strike="noStrike" spc="-1">
              <a:solidFill>
                <a:srgbClr val="000000"/>
              </a:solidFill>
              <a:latin typeface="Arial"/>
            </a:endParaRPr>
          </a:p>
        </p:txBody>
      </p:sp>
      <p:sp>
        <p:nvSpPr>
          <p:cNvPr id="401" name="CustomShape 2"/>
          <p:cNvSpPr/>
          <p:nvPr/>
        </p:nvSpPr>
        <p:spPr>
          <a:xfrm>
            <a:off x="335520" y="2906640"/>
            <a:ext cx="10736640" cy="14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Conclusion</a:t>
            </a:r>
            <a:endParaRPr lang="de-DE" sz="2400" b="0" strike="noStrike" spc="-1">
              <a:solidFill>
                <a:srgbClr val="000000"/>
              </a:solidFill>
              <a:latin typeface="Arial"/>
            </a:endParaRPr>
          </a:p>
        </p:txBody>
      </p:sp>
      <p:sp>
        <p:nvSpPr>
          <p:cNvPr id="403" name="CustomShape 2"/>
          <p:cNvSpPr/>
          <p:nvPr/>
        </p:nvSpPr>
        <p:spPr>
          <a:xfrm>
            <a:off x="335520" y="126864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of climate change </a:t>
            </a:r>
            <a:endParaRPr lang="de-DE" sz="1800" b="0" strike="noStrike" spc="-1">
              <a:solidFill>
                <a:srgbClr val="000000"/>
              </a:solidFill>
              <a:latin typeface="Arial"/>
            </a:endParaRPr>
          </a:p>
          <a:p>
            <a:pPr marL="432000" lvl="1" indent="-2145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Weather vs. climate</a:t>
            </a:r>
            <a:endParaRPr lang="de-DE" sz="1800" b="0" strike="noStrike" spc="-1">
              <a:solidFill>
                <a:srgbClr val="000000"/>
              </a:solidFill>
              <a:latin typeface="Arial"/>
            </a:endParaRPr>
          </a:p>
          <a:p>
            <a:pPr marL="432000" lvl="1" indent="-2145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GHGs</a:t>
            </a:r>
            <a:endParaRPr lang="de-DE" sz="1800" b="0" strike="noStrike" spc="-1">
              <a:solidFill>
                <a:srgbClr val="000000"/>
              </a:solidFill>
              <a:latin typeface="Arial"/>
            </a:endParaRPr>
          </a:p>
          <a:p>
            <a:pPr marL="432000" lvl="1" indent="-2145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Global warming</a:t>
            </a:r>
            <a:endParaRPr lang="de-DE" sz="1800" b="0" strike="noStrike" spc="-1">
              <a:solidFill>
                <a:srgbClr val="000000"/>
              </a:solidFill>
              <a:latin typeface="Arial"/>
            </a:endParaRPr>
          </a:p>
          <a:p>
            <a:pPr marL="432000" lvl="1" indent="-2145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Feedback effects</a:t>
            </a:r>
            <a:endParaRPr lang="de-DE" sz="1800" b="0" strike="noStrike" spc="-1">
              <a:solidFill>
                <a:srgbClr val="000000"/>
              </a:solidFill>
              <a:latin typeface="Arial"/>
            </a:endParaRPr>
          </a:p>
          <a:p>
            <a:pPr marL="432000" lvl="1" indent="-214560" defTabSz="914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Effects of different global warming paths (1.5°C vs 2/3/4°C) </a:t>
            </a:r>
            <a:endParaRPr lang="de-DE" sz="1800" b="0" strike="noStrike" spc="-1">
              <a:solidFill>
                <a:srgbClr val="000000"/>
              </a:solidFill>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Additional Resources</a:t>
            </a:r>
            <a:endParaRPr lang="de-DE" sz="2400" b="0" strike="noStrike" spc="-1">
              <a:solidFill>
                <a:srgbClr val="000000"/>
              </a:solidFill>
              <a:latin typeface="Arial"/>
            </a:endParaRPr>
          </a:p>
        </p:txBody>
      </p:sp>
      <p:sp>
        <p:nvSpPr>
          <p:cNvPr id="405" name="CustomShape 2"/>
          <p:cNvSpPr/>
          <p:nvPr/>
        </p:nvSpPr>
        <p:spPr>
          <a:xfrm>
            <a:off x="335520" y="126864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Sixth Assessment Report – Climate Change 2022: Impacts, Adaption and Vulnerability – </a:t>
            </a: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Basics of climate geography (Freie Universität Berlin) – </a:t>
            </a:r>
            <a:r>
              <a:rPr lang="en-US" sz="1800" b="0" u="sng" strike="noStrike" spc="-1">
                <a:solidFill>
                  <a:srgbClr val="0000FF"/>
                </a:solidFill>
                <a:uFillTx/>
                <a:latin typeface="DejaVu Sans"/>
                <a:ea typeface="DejaVu Sans"/>
                <a:hlinkClick r:id="rId3"/>
              </a:rPr>
              <a:t>Link</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NASA – What’s the Difference Between Weather and Climate? – </a:t>
            </a:r>
            <a:r>
              <a:rPr lang="en-US" sz="1800" b="0" u="sng" strike="noStrike" spc="-1">
                <a:solidFill>
                  <a:srgbClr val="0000FF"/>
                </a:solidFill>
                <a:uFillTx/>
                <a:latin typeface="DejaVu Sans"/>
                <a:ea typeface="DejaVu Sans"/>
                <a:hlinkClick r:id="rId4"/>
              </a:rPr>
              <a:t>Link</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Last Week Tonight with John Oliver (2022) – Environmental Racism – </a:t>
            </a:r>
            <a:r>
              <a:rPr lang="en-US" sz="1800" b="0" u="sng" strike="noStrike" spc="-1">
                <a:solidFill>
                  <a:srgbClr val="0000FF"/>
                </a:solidFill>
                <a:uFillTx/>
                <a:latin typeface="DejaVu Sans"/>
                <a:ea typeface="DejaVu Sans"/>
                <a:hlinkClick r:id="rId5"/>
              </a:rPr>
              <a:t>Link</a:t>
            </a:r>
            <a:endParaRPr lang="de-DE" sz="1800" b="0" strike="noStrike" spc="-1">
              <a:solidFill>
                <a:srgbClr val="000000"/>
              </a:solidFill>
              <a:latin typeface="Arial"/>
            </a:endParaRPr>
          </a:p>
          <a:p>
            <a:pPr defTabSz="914400">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1"/>
          <p:cNvSpPr/>
          <p:nvPr/>
        </p:nvSpPr>
        <p:spPr>
          <a:xfrm>
            <a:off x="335520" y="4406760"/>
            <a:ext cx="10736640" cy="13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3000" b="1" strike="noStrike" cap="all" spc="-1">
                <a:solidFill>
                  <a:srgbClr val="008C4F"/>
                </a:solidFill>
                <a:latin typeface="Arial Unicode MS"/>
                <a:ea typeface="DejaVu Sans"/>
              </a:rPr>
              <a:t>Exercise E02</a:t>
            </a:r>
            <a:endParaRPr lang="de-DE" sz="3000" b="0" strike="noStrike" spc="-1">
              <a:solidFill>
                <a:srgbClr val="000000"/>
              </a:solidFill>
              <a:latin typeface="Arial"/>
            </a:endParaRPr>
          </a:p>
        </p:txBody>
      </p:sp>
      <p:sp>
        <p:nvSpPr>
          <p:cNvPr id="407" name="CustomShape 12"/>
          <p:cNvSpPr/>
          <p:nvPr/>
        </p:nvSpPr>
        <p:spPr>
          <a:xfrm>
            <a:off x="335520" y="2906640"/>
            <a:ext cx="10736640" cy="14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3"/>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E02 Calculate your Carbon Footprint </a:t>
            </a:r>
            <a:endParaRPr lang="de-DE" sz="2400" b="0" strike="noStrike" spc="-1">
              <a:solidFill>
                <a:srgbClr val="000000"/>
              </a:solidFill>
              <a:latin typeface="Arial"/>
            </a:endParaRPr>
          </a:p>
        </p:txBody>
      </p:sp>
      <p:sp>
        <p:nvSpPr>
          <p:cNvPr id="409" name="CustomShape 14"/>
          <p:cNvSpPr/>
          <p:nvPr/>
        </p:nvSpPr>
        <p:spPr>
          <a:xfrm>
            <a:off x="335520" y="126864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Go to the website of the UN carbon footprint calculator – </a:t>
            </a: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Calculate your carbon footprint.</a:t>
            </a:r>
            <a:endParaRPr lang="de-DE" sz="1800" b="0" strike="noStrike" spc="-1">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Submit your result via the poll – </a:t>
            </a:r>
            <a:r>
              <a:rPr lang="en-US" sz="1800" b="0" u="sng" strike="noStrike" spc="-1">
                <a:solidFill>
                  <a:srgbClr val="0000FF"/>
                </a:solidFill>
                <a:uFillTx/>
                <a:latin typeface="DejaVu Sans"/>
                <a:ea typeface="DejaVu Sans"/>
                <a:hlinkClick r:id="rId3"/>
              </a:rPr>
              <a:t>Link</a:t>
            </a:r>
            <a:r>
              <a:rPr lang="en-US" sz="1800" b="0" strike="noStrike" spc="-1">
                <a:solidFill>
                  <a:srgbClr val="000000"/>
                </a:solidFill>
                <a:latin typeface="DejaVu Sans"/>
                <a:ea typeface="DejaVu Sans"/>
              </a:rPr>
              <a:t> – by clicking on the matching poll result.</a:t>
            </a:r>
            <a:endParaRPr lang="de-DE" sz="1800" b="0" strike="noStrike" spc="-1">
              <a:solidFill>
                <a:srgbClr val="000000"/>
              </a:solidFill>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335520" y="1268640"/>
            <a:ext cx="10739160" cy="502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spcBef>
                <a:spcPts val="799"/>
              </a:spcBef>
              <a:tabLst>
                <a:tab pos="0" algn="l"/>
              </a:tabLst>
            </a:pPr>
            <a:r>
              <a:rPr lang="en-US" sz="4000" b="1" strike="noStrike" spc="-1">
                <a:solidFill>
                  <a:srgbClr val="000000"/>
                </a:solidFill>
                <a:latin typeface="DejaVu Sans"/>
                <a:ea typeface="DejaVu Sans"/>
              </a:rPr>
              <a:t>Questions?</a:t>
            </a:r>
            <a:endParaRPr lang="de-DE" sz="4000" b="0" strike="noStrike" spc="-1">
              <a:solidFill>
                <a:srgbClr val="000000"/>
              </a:solidFill>
              <a:latin typeface="Arial"/>
            </a:endParaRPr>
          </a:p>
        </p:txBody>
      </p:sp>
      <p:sp>
        <p:nvSpPr>
          <p:cNvPr id="411" name="CustomShape 2"/>
          <p:cNvSpPr/>
          <p:nvPr/>
        </p:nvSpPr>
        <p:spPr>
          <a:xfrm>
            <a:off x="335520" y="764640"/>
            <a:ext cx="10739160" cy="48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07"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FFFFFF"/>
                </a:solidFill>
                <a:latin typeface="DejaVu Sans"/>
                <a:ea typeface="DejaVu Sans"/>
              </a:rPr>
              <a:t>“</a:t>
            </a:r>
            <a:r>
              <a:rPr lang="en-US" sz="1800" b="1" i="1" u="sng" strike="noStrike" spc="-1">
                <a:solidFill>
                  <a:srgbClr val="FFFFFF"/>
                </a:solidFill>
                <a:uFillTx/>
                <a:latin typeface="DejaVu Sans"/>
                <a:ea typeface="DejaVu Sans"/>
              </a:rPr>
              <a:t>Weather condition</a:t>
            </a:r>
            <a:r>
              <a:rPr lang="en-US" sz="1800" b="0" i="1" strike="noStrike" spc="-1">
                <a:solidFill>
                  <a:srgbClr val="FFFFFF"/>
                </a:solidFill>
                <a:latin typeface="DejaVu Sans"/>
                <a:ea typeface="DejaVu Sans"/>
              </a:rPr>
              <a:t> is the regional weather </a:t>
            </a:r>
            <a:r>
              <a:rPr lang="en-US" sz="1800" b="0" i="1" u="sng" strike="noStrike" spc="-1">
                <a:solidFill>
                  <a:srgbClr val="FFFFFF"/>
                </a:solidFill>
                <a:uFillTx/>
                <a:latin typeface="DejaVu Sans"/>
                <a:ea typeface="DejaVu Sans"/>
              </a:rPr>
              <a:t>during a defined time period</a:t>
            </a:r>
            <a:r>
              <a:rPr lang="en-US" sz="1800" b="0" i="1" strike="noStrike" spc="-1">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0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09" name="CustomShape 4"/>
          <p:cNvSpPr/>
          <p:nvPr/>
        </p:nvSpPr>
        <p:spPr>
          <a:xfrm>
            <a:off x="360720" y="228600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10" name="CustomShape 5"/>
          <p:cNvSpPr/>
          <p:nvPr/>
        </p:nvSpPr>
        <p:spPr>
          <a:xfrm>
            <a:off x="263520" y="6492240"/>
            <a:ext cx="107928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12" name="CustomShape 2"/>
          <p:cNvSpPr/>
          <p:nvPr/>
        </p:nvSpPr>
        <p:spPr>
          <a:xfrm>
            <a:off x="335520" y="1268280"/>
            <a:ext cx="10738080" cy="502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endParaRPr lang="de-DE" sz="1800" b="0" strike="noStrike" spc="-1">
              <a:solidFill>
                <a:srgbClr val="000000"/>
              </a:solidFill>
              <a:latin typeface="Arial"/>
            </a:endParaRPr>
          </a:p>
          <a:p>
            <a:pPr algn="ctr" defTabSz="914400">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 condition</a:t>
            </a:r>
            <a:r>
              <a:rPr lang="en-US" sz="1800" b="0" i="1" strike="noStrike" spc="-1">
                <a:solidFill>
                  <a:srgbClr val="000000"/>
                </a:solidFill>
                <a:latin typeface="DejaVu Sans"/>
                <a:ea typeface="DejaVu Sans"/>
              </a:rPr>
              <a:t> is the regional weather </a:t>
            </a:r>
            <a:r>
              <a:rPr lang="en-US" sz="1800" b="0" i="1" u="sng" strike="noStrike" spc="-1">
                <a:solidFill>
                  <a:srgbClr val="000000"/>
                </a:solidFill>
                <a:uFillTx/>
                <a:latin typeface="DejaVu Sans"/>
                <a:ea typeface="DejaVu Sans"/>
              </a:rPr>
              <a:t>during a defined time period</a:t>
            </a:r>
            <a:r>
              <a:rPr lang="en-US" sz="1800" b="0" i="1" strike="noStrike" spc="-1">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13"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14" name="CustomShape 4"/>
          <p:cNvSpPr/>
          <p:nvPr/>
        </p:nvSpPr>
        <p:spPr>
          <a:xfrm>
            <a:off x="360720" y="228600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
        <p:nvSpPr>
          <p:cNvPr id="115" name="CustomShape 5"/>
          <p:cNvSpPr/>
          <p:nvPr/>
        </p:nvSpPr>
        <p:spPr>
          <a:xfrm>
            <a:off x="263520" y="6492240"/>
            <a:ext cx="107928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16" name="CustomShape 6"/>
          <p:cNvSpPr/>
          <p:nvPr/>
        </p:nvSpPr>
        <p:spPr>
          <a:xfrm>
            <a:off x="365760" y="429768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defTabSz="914400">
              <a:lnSpc>
                <a:spcPct val="100000"/>
              </a:lnSpc>
            </a:pPr>
            <a:endParaRPr lang="en-GB" sz="1800" b="0" strike="noStrike" spc="-1">
              <a:solidFill>
                <a:srgbClr val="000000"/>
              </a:solidFill>
              <a:latin typeface="Arial"/>
              <a:ea typeface="DejaVu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5375</Words>
  <Application>Microsoft Office PowerPoint</Application>
  <PresentationFormat>Widescreen</PresentationFormat>
  <Paragraphs>549</Paragraphs>
  <Slides>75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75</vt:i4>
      </vt:variant>
    </vt:vector>
  </HeadingPairs>
  <TitlesOfParts>
    <vt:vector size="87" baseType="lpstr">
      <vt:lpstr>Arial</vt:lpstr>
      <vt:lpstr>Arial Unicode MS</vt:lpstr>
      <vt:lpstr>DejaVu Sans</vt:lpstr>
      <vt:lpstr>OpenSymbol</vt:lpstr>
      <vt:lpstr>Roboto</vt:lpstr>
      <vt:lpstr>StarSymbol</vt:lpstr>
      <vt:lpstr>Symbol</vt:lpstr>
      <vt:lpstr>Times New Roman</vt:lpstr>
      <vt:lpstr>Wingdings</vt:lpstr>
      <vt:lpstr>Wingdings 2</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3662</cp:revision>
  <cp:lastPrinted>2023-11-22T10:38:41Z</cp:lastPrinted>
  <dcterms:created xsi:type="dcterms:W3CDTF">2013-05-21T09:22:36Z</dcterms:created>
  <dcterms:modified xsi:type="dcterms:W3CDTF">2023-11-22T13:42:17Z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74</vt:i4>
  </property>
</Properties>
</file>